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64" r:id="rId2"/>
    <p:sldId id="256" r:id="rId3"/>
    <p:sldId id="257" r:id="rId4"/>
    <p:sldId id="278" r:id="rId5"/>
    <p:sldId id="264" r:id="rId6"/>
    <p:sldId id="265" r:id="rId7"/>
    <p:sldId id="259" r:id="rId8"/>
    <p:sldId id="273" r:id="rId9"/>
    <p:sldId id="258" r:id="rId10"/>
    <p:sldId id="271" r:id="rId11"/>
    <p:sldId id="279" r:id="rId12"/>
    <p:sldId id="274" r:id="rId13"/>
    <p:sldId id="275" r:id="rId14"/>
    <p:sldId id="266" r:id="rId15"/>
    <p:sldId id="260" r:id="rId16"/>
    <p:sldId id="280" r:id="rId17"/>
    <p:sldId id="269" r:id="rId18"/>
    <p:sldId id="268" r:id="rId19"/>
    <p:sldId id="277" r:id="rId20"/>
    <p:sldId id="272" r:id="rId21"/>
    <p:sldId id="263" r:id="rId22"/>
    <p:sldId id="281" r:id="rId23"/>
    <p:sldId id="365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B9CC915-AFB2-4FBB-B917-0D2430E19172}">
          <p14:sldIdLst>
            <p14:sldId id="364"/>
            <p14:sldId id="256"/>
            <p14:sldId id="257"/>
            <p14:sldId id="278"/>
          </p14:sldIdLst>
        </p14:section>
        <p14:section name="Getting Grounded" id="{9023EC27-7301-48A8-A600-BC191856CAC2}">
          <p14:sldIdLst>
            <p14:sldId id="264"/>
            <p14:sldId id="265"/>
            <p14:sldId id="259"/>
            <p14:sldId id="273"/>
          </p14:sldIdLst>
        </p14:section>
        <p14:section name="IaC on AWS" id="{242396C6-D5B1-4549-9594-A47E476854EC}">
          <p14:sldIdLst>
            <p14:sldId id="258"/>
            <p14:sldId id="271"/>
          </p14:sldIdLst>
        </p14:section>
        <p14:section name="What Could Be" id="{BFFABADC-07D4-4177-895C-1FE47ADF10B0}">
          <p14:sldIdLst>
            <p14:sldId id="279"/>
            <p14:sldId id="274"/>
            <p14:sldId id="275"/>
            <p14:sldId id="266"/>
            <p14:sldId id="260"/>
            <p14:sldId id="280"/>
          </p14:sldIdLst>
        </p14:section>
        <p14:section name="What we lose" id="{6BEF9109-B3BF-408C-8EE8-5849390205F0}">
          <p14:sldIdLst>
            <p14:sldId id="269"/>
          </p14:sldIdLst>
        </p14:section>
        <p14:section name="An Example" id="{7FAF89D5-D71F-4EC6-9899-5D32164BF55C}">
          <p14:sldIdLst>
            <p14:sldId id="268"/>
            <p14:sldId id="277"/>
          </p14:sldIdLst>
        </p14:section>
        <p14:section name="Unit testing to the rescue" id="{20EED549-B1E9-437E-B582-A4BA37F86E2D}">
          <p14:sldIdLst>
            <p14:sldId id="272"/>
            <p14:sldId id="263"/>
            <p14:sldId id="281"/>
            <p14:sldId id="365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558" autoAdjust="0"/>
  </p:normalViewPr>
  <p:slideViewPr>
    <p:cSldViewPr snapToGrid="0">
      <p:cViewPr varScale="1">
        <p:scale>
          <a:sx n="80" d="100"/>
          <a:sy n="80" d="100"/>
        </p:scale>
        <p:origin x="1224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170277-4FF1-4B76-B3F7-42E4F0B9C571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438B2A-C382-4A29-9971-1B9E99829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64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D90268-CE02-4AF7-AAA4-C248CCC188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8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Service Oriented Architecture</a:t>
            </a:r>
          </a:p>
          <a:p>
            <a:endParaRPr lang="en-US" dirty="0"/>
          </a:p>
          <a:p>
            <a:r>
              <a:rPr lang="en-US" dirty="0"/>
              <a:t>Infrastructure &amp; Supporting Services</a:t>
            </a:r>
          </a:p>
          <a:p>
            <a:pPr lvl="1"/>
            <a:r>
              <a:rPr lang="en-US" dirty="0"/>
              <a:t>DB</a:t>
            </a:r>
          </a:p>
          <a:p>
            <a:pPr lvl="1"/>
            <a:r>
              <a:rPr lang="en-US" dirty="0"/>
              <a:t>Search</a:t>
            </a:r>
          </a:p>
          <a:p>
            <a:pPr lvl="1"/>
            <a:r>
              <a:rPr lang="en-US" dirty="0"/>
              <a:t>Email</a:t>
            </a:r>
          </a:p>
          <a:p>
            <a:pPr lvl="1"/>
            <a:r>
              <a:rPr lang="en-US" dirty="0"/>
              <a:t>VMs</a:t>
            </a:r>
          </a:p>
          <a:p>
            <a:pPr lvl="1"/>
            <a:r>
              <a:rPr lang="en-US" dirty="0"/>
              <a:t>Lambda</a:t>
            </a:r>
          </a:p>
          <a:p>
            <a:r>
              <a:rPr lang="en-US" dirty="0"/>
              <a:t>CICD</a:t>
            </a:r>
          </a:p>
          <a:p>
            <a:pPr lvl="1"/>
            <a:r>
              <a:rPr lang="en-US" dirty="0"/>
              <a:t>Application</a:t>
            </a:r>
          </a:p>
          <a:p>
            <a:pPr lvl="1"/>
            <a:r>
              <a:rPr lang="en-US" dirty="0"/>
              <a:t>Infrastructure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38B2A-C382-4A29-9971-1B9E99829D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3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Review</a:t>
            </a:r>
          </a:p>
          <a:p>
            <a:r>
              <a:rPr lang="en-US" dirty="0"/>
              <a:t>Deploy</a:t>
            </a:r>
          </a:p>
          <a:p>
            <a:r>
              <a:rPr lang="en-US" dirty="0"/>
              <a:t>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38B2A-C382-4A29-9971-1B9E99829D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91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Review</a:t>
            </a:r>
          </a:p>
          <a:p>
            <a:r>
              <a:rPr lang="en-US" dirty="0"/>
              <a:t>Deploy</a:t>
            </a:r>
          </a:p>
          <a:p>
            <a:r>
              <a:rPr lang="en-US" dirty="0"/>
              <a:t>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38B2A-C382-4A29-9971-1B9E99829D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44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  <a:p>
            <a:r>
              <a:rPr lang="en-US" dirty="0"/>
              <a:t>Review</a:t>
            </a:r>
          </a:p>
          <a:p>
            <a:r>
              <a:rPr lang="en-US" dirty="0"/>
              <a:t>Deploy</a:t>
            </a:r>
          </a:p>
          <a:p>
            <a:r>
              <a:rPr lang="en-US" dirty="0"/>
              <a:t>Verify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438B2A-C382-4A29-9971-1B9E99829D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053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7FF41-BBC7-4DD0-AAE3-52859B9615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465B73-8EE9-4147-84F7-9D4124E18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53701-C5E2-47C6-9AB3-078CC14A1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65E61-5BD7-4296-999B-D8CAFAA9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4B86B-1570-417B-93C3-29AA0152C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58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80146-B9D7-4BCE-A096-AB5E05E63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483D8B-F8E4-4E1B-9149-EF7FBCE82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A8C22-EAAA-4F7B-ADBA-AA4465EA1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25F5F-2284-472D-9820-AF0898EF3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DDDF-5C1B-48DB-8235-25568B3D0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836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1FD797-E437-450D-8CC6-051B5BE928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71042E-6FD5-42E9-A688-CD97B3F7F4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C052-66F1-402F-9398-A78162042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6E702-D560-47EA-A31C-36989A0A9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F4E31-D602-45A7-8072-55A984321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4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AD987-FA3E-4C45-9983-BBA1CEE9D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9FC05-B689-467C-9305-59AF87BFD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69BF3-68FF-469C-99BE-EB0447592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02E08-4672-4A2A-9BA9-30A71F5AD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2088D-45FD-43A6-87F1-51FF79482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0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7DEB3-3C74-4261-8D86-F3E8A32C9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DD4BA9-1AD6-46A7-99F3-7EAE0A771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DD03D2-F697-4930-BD52-D6EDED09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6BD82-F0F6-4D7F-9583-9F20E557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C4F21-0A4E-4E37-8483-579765C7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93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1608-8287-445C-A769-9111AC459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2C35B-0535-4BFF-8432-5C04A5AD8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80B89-0BA7-4173-857B-F750F9722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0D80A-E48B-47A1-8958-F28BFE3AF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02D5C-D242-463C-8922-651EAF868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23DBD5-E4D3-4F41-A741-224935342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7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0428-FE28-41EF-B202-472A59319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4C9B2-2EC0-46A4-A66A-20761DA6BA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E9D8EC-C34A-4657-956F-EBAA803EDE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D37F96-9D55-4F4B-BE2D-4F53C802E6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60EF2-F27D-467E-8A74-4E33570D18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CCAF64-FB48-4AC6-A00F-1FD36FB91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F382D-FD66-455E-AC7F-A69FAAD4D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C788D9-A969-490E-B301-1502CA6CE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22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04461-8A01-4EA0-AFDC-346D76CB6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1A0F7E-A3D2-4A00-B1B5-265D43657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6257BF-6718-44F0-A475-B3C81A220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C5CA89-A5AA-4D6B-A38F-17DFF5835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133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98F0F-7AC0-430A-9E6F-F7520836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5C05D5-01CA-423D-8A14-654BD071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284BDC-2924-4666-9A0A-D6334096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9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F573-B739-46E1-AE1C-1E015E1F7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1F93E-383D-4160-9C9E-08D22AC65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17E7C-6FE5-420C-92AC-6D9AAC3E24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F1A7F7-C42D-4DED-917F-077FA8E80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509D6-9B34-43C2-AE53-32A241C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DB625D-4B40-4E28-BD3D-3C0BCC893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01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2D4A-676F-45EE-AF0A-CB001FB5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38523D-D12E-4F5B-972B-0D09C1FEA8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4B00E-2BB2-4FC9-ADBF-AE36DE016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292580-C1D7-4FDA-A3B8-DAB26137D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20CE00-7494-4408-8F35-AB38E8E4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6ACAF-E646-41EB-B62D-5F83E91A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09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8D0A04-6CA2-49AA-A2F8-EABD0E49C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2C32F-B26A-47BB-BD54-D934163C4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F8812-0D51-4450-A05B-5CC371B7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DA93-8719-42ED-B88E-30237AA64032}" type="datetimeFigureOut">
              <a:rPr lang="en-US" smtClean="0"/>
              <a:t>5/31/2019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04214-C7C7-437B-8F4B-7E88E475DF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A3E73-23AB-4FDF-AF97-5D8835667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CF59A-1FF3-44BE-A9EB-7D34DE8221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00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ckspace-infrastructure-automation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6.svg"/><Relationship Id="rId7" Type="http://schemas.openxmlformats.org/officeDocument/2006/relationships/image" Target="../media/image61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40.svg"/><Relationship Id="rId10" Type="http://schemas.openxmlformats.org/officeDocument/2006/relationships/image" Target="../media/image64.png"/><Relationship Id="rId4" Type="http://schemas.openxmlformats.org/officeDocument/2006/relationships/image" Target="../media/image39.png"/><Relationship Id="rId9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9" Type="http://schemas.openxmlformats.org/officeDocument/2006/relationships/image" Target="../media/image41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svg"/><Relationship Id="rId42" Type="http://schemas.openxmlformats.org/officeDocument/2006/relationships/image" Target="../media/image44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38" Type="http://schemas.openxmlformats.org/officeDocument/2006/relationships/image" Target="../media/image4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31.png"/><Relationship Id="rId41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37" Type="http://schemas.openxmlformats.org/officeDocument/2006/relationships/image" Target="../media/image39.png"/><Relationship Id="rId40" Type="http://schemas.openxmlformats.org/officeDocument/2006/relationships/image" Target="../media/image42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36" Type="http://schemas.openxmlformats.org/officeDocument/2006/relationships/image" Target="../media/image38.sv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4" Type="http://schemas.openxmlformats.org/officeDocument/2006/relationships/image" Target="../media/image46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35" Type="http://schemas.openxmlformats.org/officeDocument/2006/relationships/image" Target="../media/image37.png"/><Relationship Id="rId43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4" t="27943" r="9456" b="25617"/>
          <a:stretch/>
        </p:blipFill>
        <p:spPr>
          <a:xfrm>
            <a:off x="3839658" y="3124201"/>
            <a:ext cx="4114800" cy="8786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44" y="241386"/>
            <a:ext cx="4114800" cy="20599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22365" y="241386"/>
            <a:ext cx="42694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Denver Dev Day</a:t>
            </a:r>
          </a:p>
          <a:p>
            <a:r>
              <a:rPr lang="en-US" sz="32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31th, 2019</a:t>
            </a:r>
            <a:br>
              <a:rPr lang="en-US" sz="32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200" b="1" dirty="0">
              <a:solidFill>
                <a:srgbClr val="64646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solidFill>
                  <a:srgbClr val="64646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 to our sponsors!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F72A98-07A5-9845-955D-FF8AA459DB70}"/>
              </a:ext>
            </a:extLst>
          </p:cNvPr>
          <p:cNvSpPr txBox="1"/>
          <p:nvPr/>
        </p:nvSpPr>
        <p:spPr>
          <a:xfrm>
            <a:off x="14322804" y="20972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https://denverdevday.github.io/may-2019/assets/sponsors/allegion.png">
            <a:extLst>
              <a:ext uri="{FF2B5EF4-FFF2-40B4-BE49-F238E27FC236}">
                <a16:creationId xmlns:a16="http://schemas.microsoft.com/office/drawing/2014/main" id="{428B6C70-AA9A-42B8-BFAF-44B48BCF0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658" y="4724400"/>
            <a:ext cx="4114800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009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8D6F5-919C-41DC-A543-5018E86E1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CloudFormation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D5530B-8744-406F-8D79-175333C4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01" y="1597375"/>
            <a:ext cx="7492540" cy="465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34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10F79-7A56-477F-9436-5B82040B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Glossary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6DF87-2C06-41BE-80E3-3B0DEB10C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Orders of magnitude in SDLC:</a:t>
            </a:r>
          </a:p>
          <a:p>
            <a:pPr lvl="1"/>
            <a:r>
              <a:rPr lang="en-US" dirty="0"/>
              <a:t>1 min</a:t>
            </a:r>
          </a:p>
          <a:p>
            <a:pPr lvl="1"/>
            <a:r>
              <a:rPr lang="en-US" dirty="0"/>
              <a:t>5 min</a:t>
            </a:r>
          </a:p>
          <a:p>
            <a:pPr lvl="1"/>
            <a:r>
              <a:rPr lang="en-US" dirty="0"/>
              <a:t>15 min*</a:t>
            </a:r>
          </a:p>
          <a:p>
            <a:pPr lvl="1"/>
            <a:r>
              <a:rPr lang="en-US" dirty="0"/>
              <a:t>30 min</a:t>
            </a:r>
          </a:p>
          <a:p>
            <a:pPr lvl="1"/>
            <a:r>
              <a:rPr lang="en-US" dirty="0"/>
              <a:t>1 </a:t>
            </a:r>
            <a:r>
              <a:rPr lang="en-US" dirty="0" err="1"/>
              <a:t>hr</a:t>
            </a:r>
            <a:endParaRPr lang="en-US" dirty="0"/>
          </a:p>
          <a:p>
            <a:pPr lvl="1"/>
            <a:r>
              <a:rPr lang="en-US" dirty="0"/>
              <a:t>2 </a:t>
            </a:r>
            <a:r>
              <a:rPr lang="en-US" dirty="0" err="1"/>
              <a:t>hr</a:t>
            </a:r>
            <a:endParaRPr lang="en-US" dirty="0"/>
          </a:p>
          <a:p>
            <a:pPr lvl="1"/>
            <a:r>
              <a:rPr lang="en-US" dirty="0"/>
              <a:t>4 </a:t>
            </a:r>
            <a:r>
              <a:rPr lang="en-US" dirty="0" err="1"/>
              <a:t>hr</a:t>
            </a:r>
            <a:endParaRPr lang="en-US" dirty="0"/>
          </a:p>
          <a:p>
            <a:pPr lvl="1"/>
            <a:r>
              <a:rPr lang="en-US" dirty="0"/>
              <a:t>8 </a:t>
            </a:r>
            <a:r>
              <a:rPr lang="en-US" dirty="0" err="1"/>
              <a:t>hr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20 </a:t>
            </a:r>
            <a:r>
              <a:rPr lang="en-US" dirty="0" err="1"/>
              <a:t>hr</a:t>
            </a:r>
            <a:endParaRPr lang="en-US" dirty="0"/>
          </a:p>
          <a:p>
            <a:pPr lvl="1"/>
            <a:r>
              <a:rPr lang="en-US" dirty="0"/>
              <a:t>40 </a:t>
            </a:r>
            <a:r>
              <a:rPr lang="en-US" dirty="0" err="1"/>
              <a:t>hr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2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EC169A8-DAE0-4146-9E58-74C0BF09DC59}"/>
              </a:ext>
            </a:extLst>
          </p:cNvPr>
          <p:cNvSpPr/>
          <p:nvPr/>
        </p:nvSpPr>
        <p:spPr>
          <a:xfrm>
            <a:off x="2072158" y="1797269"/>
            <a:ext cx="7860118" cy="3867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4D3A2-6534-4489-9347-1967E8B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271"/>
            <a:ext cx="10515600" cy="1325563"/>
          </a:xfrm>
        </p:spPr>
        <p:txBody>
          <a:bodyPr/>
          <a:lstStyle/>
          <a:p>
            <a:r>
              <a:rPr lang="en-US" dirty="0"/>
              <a:t>SDLC of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3DA195-099E-4856-977D-F805202F158D}"/>
              </a:ext>
            </a:extLst>
          </p:cNvPr>
          <p:cNvSpPr/>
          <p:nvPr/>
        </p:nvSpPr>
        <p:spPr>
          <a:xfrm>
            <a:off x="6635667" y="1498331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D25F62-FCFA-4E8A-8DCF-B7C8564C72FD}"/>
              </a:ext>
            </a:extLst>
          </p:cNvPr>
          <p:cNvSpPr/>
          <p:nvPr/>
        </p:nvSpPr>
        <p:spPr>
          <a:xfrm>
            <a:off x="8368258" y="3972910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92C83-E9D2-43EE-8DCC-F00E58A0C330}"/>
              </a:ext>
            </a:extLst>
          </p:cNvPr>
          <p:cNvSpPr/>
          <p:nvPr/>
        </p:nvSpPr>
        <p:spPr>
          <a:xfrm>
            <a:off x="4744917" y="4944510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BC17E9-238D-4337-BBA1-1FF928767DE7}"/>
              </a:ext>
            </a:extLst>
          </p:cNvPr>
          <p:cNvSpPr/>
          <p:nvPr/>
        </p:nvSpPr>
        <p:spPr>
          <a:xfrm>
            <a:off x="1125012" y="3951065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BF7AAA-A9C2-4323-8B75-ABCCF22A873F}"/>
              </a:ext>
            </a:extLst>
          </p:cNvPr>
          <p:cNvSpPr/>
          <p:nvPr/>
        </p:nvSpPr>
        <p:spPr>
          <a:xfrm>
            <a:off x="2641532" y="1550883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Promote</a:t>
            </a:r>
          </a:p>
        </p:txBody>
      </p:sp>
    </p:spTree>
    <p:extLst>
      <p:ext uri="{BB962C8B-B14F-4D97-AF65-F5344CB8AC3E}">
        <p14:creationId xmlns:p14="http://schemas.microsoft.com/office/powerpoint/2010/main" val="307186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6" grpId="1" animBg="1"/>
      <p:bldP spid="7" grpId="1" animBg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apezoid 17">
            <a:extLst>
              <a:ext uri="{FF2B5EF4-FFF2-40B4-BE49-F238E27FC236}">
                <a16:creationId xmlns:a16="http://schemas.microsoft.com/office/drawing/2014/main" id="{34406BEB-74E9-45E0-8D22-2577EC3DEFFF}"/>
              </a:ext>
            </a:extLst>
          </p:cNvPr>
          <p:cNvSpPr/>
          <p:nvPr/>
        </p:nvSpPr>
        <p:spPr>
          <a:xfrm>
            <a:off x="567559" y="1690689"/>
            <a:ext cx="11067393" cy="386928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341A52-4977-4F4B-BC0D-A8B1C71F2C2A}"/>
              </a:ext>
            </a:extLst>
          </p:cNvPr>
          <p:cNvSpPr/>
          <p:nvPr/>
        </p:nvSpPr>
        <p:spPr>
          <a:xfrm>
            <a:off x="4838700" y="1084019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406DD3-4743-42D4-AFD6-CA34FB8D73DD}"/>
              </a:ext>
            </a:extLst>
          </p:cNvPr>
          <p:cNvSpPr/>
          <p:nvPr/>
        </p:nvSpPr>
        <p:spPr>
          <a:xfrm>
            <a:off x="1607564" y="3448753"/>
            <a:ext cx="1556568" cy="7510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Code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55E5B4-28C3-4019-8FB2-744DE55F577C}"/>
              </a:ext>
            </a:extLst>
          </p:cNvPr>
          <p:cNvGrpSpPr/>
          <p:nvPr/>
        </p:nvGrpSpPr>
        <p:grpSpPr>
          <a:xfrm>
            <a:off x="7977352" y="3428719"/>
            <a:ext cx="2648603" cy="791138"/>
            <a:chOff x="7977352" y="3428719"/>
            <a:chExt cx="2648603" cy="7911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237D88-3F6D-406E-BDAC-D60A8C31D5FA}"/>
                </a:ext>
              </a:extLst>
            </p:cNvPr>
            <p:cNvSpPr/>
            <p:nvPr/>
          </p:nvSpPr>
          <p:spPr>
            <a:xfrm>
              <a:off x="8986349" y="3428719"/>
              <a:ext cx="1639606" cy="79113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Verify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2C02DA-BDB2-4642-99A6-94B901D717E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977352" y="3816973"/>
              <a:ext cx="1008997" cy="7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7019427-19F9-43E0-A8D1-D62A39C3B6EF}"/>
              </a:ext>
            </a:extLst>
          </p:cNvPr>
          <p:cNvCxnSpPr>
            <a:cxnSpLocks/>
            <a:stCxn id="7" idx="4"/>
            <a:endCxn id="5" idx="4"/>
          </p:cNvCxnSpPr>
          <p:nvPr/>
        </p:nvCxnSpPr>
        <p:spPr>
          <a:xfrm rot="5400000" flipH="1">
            <a:off x="6085983" y="499688"/>
            <a:ext cx="20034" cy="7420304"/>
          </a:xfrm>
          <a:prstGeom prst="curvedConnector3">
            <a:avLst>
              <a:gd name="adj1" fmla="val -64397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7D43D19-2B4D-4219-8C28-2CC3DB136A52}"/>
              </a:ext>
            </a:extLst>
          </p:cNvPr>
          <p:cNvGrpSpPr/>
          <p:nvPr/>
        </p:nvGrpSpPr>
        <p:grpSpPr>
          <a:xfrm>
            <a:off x="3353315" y="3152778"/>
            <a:ext cx="713657" cy="1040726"/>
            <a:chOff x="3353315" y="3193668"/>
            <a:chExt cx="713657" cy="1040726"/>
          </a:xfrm>
        </p:grpSpPr>
        <p:sp>
          <p:nvSpPr>
            <p:cNvPr id="20" name="Flowchart: Extract 19">
              <a:extLst>
                <a:ext uri="{FF2B5EF4-FFF2-40B4-BE49-F238E27FC236}">
                  <a16:creationId xmlns:a16="http://schemas.microsoft.com/office/drawing/2014/main" id="{0F4DDDDD-3A3F-4B16-A5EC-066EF208667B}"/>
                </a:ext>
              </a:extLst>
            </p:cNvPr>
            <p:cNvSpPr/>
            <p:nvPr/>
          </p:nvSpPr>
          <p:spPr>
            <a:xfrm>
              <a:off x="3353315" y="3193668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DCCC9E-62D2-4733-958A-AA5E0D57F94E}"/>
                </a:ext>
              </a:extLst>
            </p:cNvPr>
            <p:cNvSpPr txBox="1"/>
            <p:nvPr/>
          </p:nvSpPr>
          <p:spPr>
            <a:xfrm>
              <a:off x="3353315" y="3865062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min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1300F9-C5B7-403C-BE62-4C0BE643C753}"/>
              </a:ext>
            </a:extLst>
          </p:cNvPr>
          <p:cNvGrpSpPr/>
          <p:nvPr/>
        </p:nvGrpSpPr>
        <p:grpSpPr>
          <a:xfrm>
            <a:off x="8122426" y="3193668"/>
            <a:ext cx="678391" cy="1133164"/>
            <a:chOff x="8122426" y="3193668"/>
            <a:chExt cx="678391" cy="1133164"/>
          </a:xfrm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BE1B4B62-4ECD-475E-92BE-988FF7AA2F3E}"/>
                </a:ext>
              </a:extLst>
            </p:cNvPr>
            <p:cNvSpPr/>
            <p:nvPr/>
          </p:nvSpPr>
          <p:spPr>
            <a:xfrm>
              <a:off x="8166535" y="3193668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6E3F94-6F9C-42F9-B8D6-BAD9BDD15154}"/>
                </a:ext>
              </a:extLst>
            </p:cNvPr>
            <p:cNvSpPr txBox="1"/>
            <p:nvPr/>
          </p:nvSpPr>
          <p:spPr>
            <a:xfrm>
              <a:off x="8122426" y="3957500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min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87A757-80E8-43FD-9D50-B34400E2693D}"/>
              </a:ext>
            </a:extLst>
          </p:cNvPr>
          <p:cNvGrpSpPr/>
          <p:nvPr/>
        </p:nvGrpSpPr>
        <p:grpSpPr>
          <a:xfrm>
            <a:off x="5067033" y="4852001"/>
            <a:ext cx="1344277" cy="630620"/>
            <a:chOff x="5067033" y="4852001"/>
            <a:chExt cx="1344277" cy="630620"/>
          </a:xfrm>
        </p:grpSpPr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F51B3FD-0FE6-4DDB-AD2E-2148828DC0B2}"/>
                </a:ext>
              </a:extLst>
            </p:cNvPr>
            <p:cNvSpPr/>
            <p:nvPr/>
          </p:nvSpPr>
          <p:spPr>
            <a:xfrm>
              <a:off x="5780690" y="4852001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98E54B-6BB4-42E6-89A9-582964064007}"/>
                </a:ext>
              </a:extLst>
            </p:cNvPr>
            <p:cNvSpPr txBox="1"/>
            <p:nvPr/>
          </p:nvSpPr>
          <p:spPr>
            <a:xfrm>
              <a:off x="5067033" y="485296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 min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BA1D10-7882-4E30-AC1D-B360169A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App Dev Cycle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DBA2C19D-B1BB-4A6C-A2A8-A67C1D86A554}"/>
              </a:ext>
            </a:extLst>
          </p:cNvPr>
          <p:cNvCxnSpPr>
            <a:stCxn id="36" idx="4"/>
            <a:endCxn id="5" idx="5"/>
          </p:cNvCxnSpPr>
          <p:nvPr/>
        </p:nvCxnSpPr>
        <p:spPr>
          <a:xfrm rot="5400000" flipH="1">
            <a:off x="3881202" y="3137493"/>
            <a:ext cx="104669" cy="1994717"/>
          </a:xfrm>
          <a:prstGeom prst="curvedConnector3">
            <a:avLst>
              <a:gd name="adj1" fmla="val -4343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CC2579-74C8-47E3-BF55-A425877384E7}"/>
              </a:ext>
            </a:extLst>
          </p:cNvPr>
          <p:cNvGrpSpPr/>
          <p:nvPr/>
        </p:nvGrpSpPr>
        <p:grpSpPr>
          <a:xfrm>
            <a:off x="3164132" y="3446761"/>
            <a:ext cx="2534014" cy="740424"/>
            <a:chOff x="3164132" y="3446761"/>
            <a:chExt cx="2534014" cy="74042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FB4F1FB-7D98-4965-A690-77C9C50E4F04}"/>
                </a:ext>
              </a:extLst>
            </p:cNvPr>
            <p:cNvSpPr/>
            <p:nvPr/>
          </p:nvSpPr>
          <p:spPr>
            <a:xfrm>
              <a:off x="4163644" y="3446761"/>
              <a:ext cx="1534502" cy="7404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 Test</a:t>
              </a: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0EF297DE-B7E0-417E-A85C-8E1A76E4BAD1}"/>
                </a:ext>
              </a:extLst>
            </p:cNvPr>
            <p:cNvCxnSpPr>
              <a:stCxn id="5" idx="6"/>
              <a:endCxn id="36" idx="2"/>
            </p:cNvCxnSpPr>
            <p:nvPr/>
          </p:nvCxnSpPr>
          <p:spPr>
            <a:xfrm flipV="1">
              <a:off x="3164132" y="3816973"/>
              <a:ext cx="999512" cy="73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689F857-3C30-4855-8C6F-2790A6308339}"/>
              </a:ext>
            </a:extLst>
          </p:cNvPr>
          <p:cNvGrpSpPr/>
          <p:nvPr/>
        </p:nvGrpSpPr>
        <p:grpSpPr>
          <a:xfrm>
            <a:off x="5698146" y="3446761"/>
            <a:ext cx="2279206" cy="740424"/>
            <a:chOff x="5698146" y="3446761"/>
            <a:chExt cx="2279206" cy="7404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709032-CEC5-4002-B594-8BCED058FAA3}"/>
                </a:ext>
              </a:extLst>
            </p:cNvPr>
            <p:cNvSpPr/>
            <p:nvPr/>
          </p:nvSpPr>
          <p:spPr>
            <a:xfrm>
              <a:off x="6442850" y="3446761"/>
              <a:ext cx="1534502" cy="7404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Deploy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822967BE-5027-43BA-8193-298C5B8E8C34}"/>
                </a:ext>
              </a:extLst>
            </p:cNvPr>
            <p:cNvCxnSpPr>
              <a:stCxn id="36" idx="6"/>
              <a:endCxn id="6" idx="2"/>
            </p:cNvCxnSpPr>
            <p:nvPr/>
          </p:nvCxnSpPr>
          <p:spPr>
            <a:xfrm>
              <a:off x="5698146" y="3816973"/>
              <a:ext cx="744704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457DED-A01D-4358-82A4-481107819371}"/>
              </a:ext>
            </a:extLst>
          </p:cNvPr>
          <p:cNvGrpSpPr/>
          <p:nvPr/>
        </p:nvGrpSpPr>
        <p:grpSpPr>
          <a:xfrm>
            <a:off x="3646302" y="4151618"/>
            <a:ext cx="493207" cy="719244"/>
            <a:chOff x="3353315" y="3193668"/>
            <a:chExt cx="713657" cy="1040726"/>
          </a:xfrm>
        </p:grpSpPr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39EB4796-2595-4E9B-88B7-E17135E1A671}"/>
                </a:ext>
              </a:extLst>
            </p:cNvPr>
            <p:cNvSpPr/>
            <p:nvPr/>
          </p:nvSpPr>
          <p:spPr>
            <a:xfrm>
              <a:off x="3353315" y="3193668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78CEA9-2DEB-4EB4-A375-FE1BB8D4D997}"/>
                </a:ext>
              </a:extLst>
            </p:cNvPr>
            <p:cNvSpPr txBox="1"/>
            <p:nvPr/>
          </p:nvSpPr>
          <p:spPr>
            <a:xfrm>
              <a:off x="3353315" y="3865062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075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apezoid 17">
            <a:extLst>
              <a:ext uri="{FF2B5EF4-FFF2-40B4-BE49-F238E27FC236}">
                <a16:creationId xmlns:a16="http://schemas.microsoft.com/office/drawing/2014/main" id="{34406BEB-74E9-45E0-8D22-2577EC3DEFFF}"/>
              </a:ext>
            </a:extLst>
          </p:cNvPr>
          <p:cNvSpPr/>
          <p:nvPr/>
        </p:nvSpPr>
        <p:spPr>
          <a:xfrm>
            <a:off x="567559" y="1690689"/>
            <a:ext cx="11067393" cy="386928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A1D10-7882-4E30-AC1D-B360169AA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341A52-4977-4F4B-BC0D-A8B1C71F2C2A}"/>
              </a:ext>
            </a:extLst>
          </p:cNvPr>
          <p:cNvSpPr/>
          <p:nvPr/>
        </p:nvSpPr>
        <p:spPr>
          <a:xfrm>
            <a:off x="4838700" y="1084019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406DD3-4743-42D4-AFD6-CA34FB8D73DD}"/>
              </a:ext>
            </a:extLst>
          </p:cNvPr>
          <p:cNvSpPr/>
          <p:nvPr/>
        </p:nvSpPr>
        <p:spPr>
          <a:xfrm>
            <a:off x="1128548" y="3217619"/>
            <a:ext cx="2514600" cy="121333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Spec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B9D370-38F7-4150-8207-7CFB7469BAFA}"/>
              </a:ext>
            </a:extLst>
          </p:cNvPr>
          <p:cNvGrpSpPr/>
          <p:nvPr/>
        </p:nvGrpSpPr>
        <p:grpSpPr>
          <a:xfrm>
            <a:off x="3643148" y="3217619"/>
            <a:ext cx="3710152" cy="1213338"/>
            <a:chOff x="3643148" y="3217619"/>
            <a:chExt cx="3710152" cy="121333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709032-CEC5-4002-B594-8BCED058FAA3}"/>
                </a:ext>
              </a:extLst>
            </p:cNvPr>
            <p:cNvSpPr/>
            <p:nvPr/>
          </p:nvSpPr>
          <p:spPr>
            <a:xfrm>
              <a:off x="4838700" y="3217619"/>
              <a:ext cx="2514600" cy="121333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Deploy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80935EC-AACE-440A-9E81-AA37CD87C949}"/>
                </a:ext>
              </a:extLst>
            </p:cNvPr>
            <p:cNvCxnSpPr>
              <a:stCxn id="5" idx="6"/>
              <a:endCxn id="6" idx="2"/>
            </p:cNvCxnSpPr>
            <p:nvPr/>
          </p:nvCxnSpPr>
          <p:spPr>
            <a:xfrm>
              <a:off x="3643148" y="3824288"/>
              <a:ext cx="1195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99016C-273A-442D-BB9B-17870CE5D5B1}"/>
              </a:ext>
            </a:extLst>
          </p:cNvPr>
          <p:cNvGrpSpPr/>
          <p:nvPr/>
        </p:nvGrpSpPr>
        <p:grpSpPr>
          <a:xfrm>
            <a:off x="7353300" y="3217619"/>
            <a:ext cx="3710152" cy="1213338"/>
            <a:chOff x="7353300" y="3217619"/>
            <a:chExt cx="3710152" cy="12133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237D88-3F6D-406E-BDAC-D60A8C31D5FA}"/>
                </a:ext>
              </a:extLst>
            </p:cNvPr>
            <p:cNvSpPr/>
            <p:nvPr/>
          </p:nvSpPr>
          <p:spPr>
            <a:xfrm>
              <a:off x="8548852" y="3217619"/>
              <a:ext cx="2514600" cy="121333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Verify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2C02DA-BDB2-4642-99A6-94B901D717EC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7353300" y="3824288"/>
              <a:ext cx="119555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6726A7-00AC-4A77-B622-80CA149AFB3D}"/>
              </a:ext>
            </a:extLst>
          </p:cNvPr>
          <p:cNvGrpSpPr/>
          <p:nvPr/>
        </p:nvGrpSpPr>
        <p:grpSpPr>
          <a:xfrm>
            <a:off x="3884095" y="3195455"/>
            <a:ext cx="713657" cy="1007286"/>
            <a:chOff x="3910371" y="3328821"/>
            <a:chExt cx="713657" cy="1007286"/>
          </a:xfrm>
        </p:grpSpPr>
        <p:sp>
          <p:nvSpPr>
            <p:cNvPr id="20" name="Flowchart: Extract 19">
              <a:extLst>
                <a:ext uri="{FF2B5EF4-FFF2-40B4-BE49-F238E27FC236}">
                  <a16:creationId xmlns:a16="http://schemas.microsoft.com/office/drawing/2014/main" id="{0F4DDDDD-3A3F-4B16-A5EC-066EF208667B}"/>
                </a:ext>
              </a:extLst>
            </p:cNvPr>
            <p:cNvSpPr/>
            <p:nvPr/>
          </p:nvSpPr>
          <p:spPr>
            <a:xfrm>
              <a:off x="3951890" y="3328821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DCCC9E-62D2-4733-958A-AA5E0D57F94E}"/>
                </a:ext>
              </a:extLst>
            </p:cNvPr>
            <p:cNvSpPr txBox="1"/>
            <p:nvPr/>
          </p:nvSpPr>
          <p:spPr>
            <a:xfrm>
              <a:off x="3910371" y="3966775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min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6222B5-87DA-46CD-B5A1-2CAD5DF58632}"/>
              </a:ext>
            </a:extLst>
          </p:cNvPr>
          <p:cNvGrpSpPr/>
          <p:nvPr/>
        </p:nvGrpSpPr>
        <p:grpSpPr>
          <a:xfrm>
            <a:off x="7535737" y="3192191"/>
            <a:ext cx="830677" cy="1057269"/>
            <a:chOff x="7548922" y="3310021"/>
            <a:chExt cx="830677" cy="1057269"/>
          </a:xfrm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BE1B4B62-4ECD-475E-92BE-988FF7AA2F3E}"/>
                </a:ext>
              </a:extLst>
            </p:cNvPr>
            <p:cNvSpPr/>
            <p:nvPr/>
          </p:nvSpPr>
          <p:spPr>
            <a:xfrm>
              <a:off x="7609490" y="3310021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6E3F94-6F9C-42F9-B8D6-BAD9BDD15154}"/>
                </a:ext>
              </a:extLst>
            </p:cNvPr>
            <p:cNvSpPr txBox="1"/>
            <p:nvPr/>
          </p:nvSpPr>
          <p:spPr>
            <a:xfrm>
              <a:off x="7548922" y="3997958"/>
              <a:ext cx="830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 min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1FAE3B-20DE-4CC9-B9A3-36AA83EA0658}"/>
              </a:ext>
            </a:extLst>
          </p:cNvPr>
          <p:cNvGrpSpPr/>
          <p:nvPr/>
        </p:nvGrpSpPr>
        <p:grpSpPr>
          <a:xfrm>
            <a:off x="2392198" y="4424607"/>
            <a:ext cx="7420304" cy="926612"/>
            <a:chOff x="2392198" y="4424607"/>
            <a:chExt cx="7420304" cy="926612"/>
          </a:xfrm>
        </p:grpSpPr>
        <p:cxnSp>
          <p:nvCxnSpPr>
            <p:cNvPr id="16" name="Connector: Curved 15">
              <a:extLst>
                <a:ext uri="{FF2B5EF4-FFF2-40B4-BE49-F238E27FC236}">
                  <a16:creationId xmlns:a16="http://schemas.microsoft.com/office/drawing/2014/main" id="{37019427-19F9-43E0-A8D1-D62A39C3B6EF}"/>
                </a:ext>
              </a:extLst>
            </p:cNvPr>
            <p:cNvCxnSpPr>
              <a:stCxn id="7" idx="4"/>
              <a:endCxn id="5" idx="4"/>
            </p:cNvCxnSpPr>
            <p:nvPr/>
          </p:nvCxnSpPr>
          <p:spPr>
            <a:xfrm rot="5400000">
              <a:off x="6096000" y="720805"/>
              <a:ext cx="12700" cy="7420304"/>
            </a:xfrm>
            <a:prstGeom prst="curvedConnector3">
              <a:avLst>
                <a:gd name="adj1" fmla="val 742758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9396C7-96A5-4C23-988E-F63A48629FC3}"/>
                </a:ext>
              </a:extLst>
            </p:cNvPr>
            <p:cNvGrpSpPr/>
            <p:nvPr/>
          </p:nvGrpSpPr>
          <p:grpSpPr>
            <a:xfrm>
              <a:off x="5023142" y="4720599"/>
              <a:ext cx="1344277" cy="630620"/>
              <a:chOff x="5067033" y="4852001"/>
              <a:chExt cx="1344277" cy="630620"/>
            </a:xfrm>
          </p:grpSpPr>
          <p:sp>
            <p:nvSpPr>
              <p:cNvPr id="22" name="Flowchart: Extract 21">
                <a:extLst>
                  <a:ext uri="{FF2B5EF4-FFF2-40B4-BE49-F238E27FC236}">
                    <a16:creationId xmlns:a16="http://schemas.microsoft.com/office/drawing/2014/main" id="{8F51B3FD-0FE6-4DDB-AD2E-2148828DC0B2}"/>
                  </a:ext>
                </a:extLst>
              </p:cNvPr>
              <p:cNvSpPr/>
              <p:nvPr/>
            </p:nvSpPr>
            <p:spPr>
              <a:xfrm>
                <a:off x="5780690" y="4852001"/>
                <a:ext cx="630620" cy="630620"/>
              </a:xfrm>
              <a:prstGeom prst="flowChartExtra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4"/>
                    </a:solidFill>
                  </a:rPr>
                  <a:t>!</a:t>
                </a:r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098E54B-6BB4-42E6-89A9-582964064007}"/>
                  </a:ext>
                </a:extLst>
              </p:cNvPr>
              <p:cNvSpPr txBox="1"/>
              <p:nvPr/>
            </p:nvSpPr>
            <p:spPr>
              <a:xfrm>
                <a:off x="5067033" y="4852960"/>
                <a:ext cx="7120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5 min</a:t>
                </a:r>
              </a:p>
            </p:txBody>
          </p:sp>
        </p:grpSp>
      </p:grp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0FA38A29-E493-4A2B-BB27-9BDFFFEADFA3}"/>
              </a:ext>
            </a:extLst>
          </p:cNvPr>
          <p:cNvCxnSpPr>
            <a:stCxn id="6" idx="3"/>
            <a:endCxn id="5" idx="5"/>
          </p:cNvCxnSpPr>
          <p:nvPr/>
        </p:nvCxnSpPr>
        <p:spPr>
          <a:xfrm rot="5400000">
            <a:off x="4240924" y="3287237"/>
            <a:ext cx="12700" cy="1932062"/>
          </a:xfrm>
          <a:prstGeom prst="curvedConnector3">
            <a:avLst>
              <a:gd name="adj1" fmla="val 319912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BE21406-B7EE-4C7A-BED5-8C256C8B5E45}"/>
              </a:ext>
            </a:extLst>
          </p:cNvPr>
          <p:cNvGrpSpPr/>
          <p:nvPr/>
        </p:nvGrpSpPr>
        <p:grpSpPr>
          <a:xfrm>
            <a:off x="3950132" y="4202741"/>
            <a:ext cx="475234" cy="670766"/>
            <a:chOff x="3910371" y="3328821"/>
            <a:chExt cx="713657" cy="1007286"/>
          </a:xfrm>
        </p:grpSpPr>
        <p:sp>
          <p:nvSpPr>
            <p:cNvPr id="27" name="Flowchart: Extract 26">
              <a:extLst>
                <a:ext uri="{FF2B5EF4-FFF2-40B4-BE49-F238E27FC236}">
                  <a16:creationId xmlns:a16="http://schemas.microsoft.com/office/drawing/2014/main" id="{7A48DB8B-9D24-4797-B684-CA9399FB24DF}"/>
                </a:ext>
              </a:extLst>
            </p:cNvPr>
            <p:cNvSpPr/>
            <p:nvPr/>
          </p:nvSpPr>
          <p:spPr>
            <a:xfrm>
              <a:off x="3951890" y="3328821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1AECB8-B5A6-403C-AD41-20A37CA5D322}"/>
                </a:ext>
              </a:extLst>
            </p:cNvPr>
            <p:cNvSpPr txBox="1"/>
            <p:nvPr/>
          </p:nvSpPr>
          <p:spPr>
            <a:xfrm>
              <a:off x="3910371" y="3966775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57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8982-8547-4F29-A44F-38704183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Cost of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F88CC-2529-4169-8902-D7996D0D5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 Code: 1 min</a:t>
            </a:r>
          </a:p>
          <a:p>
            <a:r>
              <a:rPr lang="en-US" sz="4400" dirty="0" err="1"/>
              <a:t>IaC</a:t>
            </a:r>
            <a:r>
              <a:rPr lang="en-US" sz="4400" dirty="0"/>
              <a:t> Code: 15 minutes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E99C3D-4CB9-4480-B515-0C105808D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51" y="1558829"/>
            <a:ext cx="10649497" cy="37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apezoid 17">
            <a:extLst>
              <a:ext uri="{FF2B5EF4-FFF2-40B4-BE49-F238E27FC236}">
                <a16:creationId xmlns:a16="http://schemas.microsoft.com/office/drawing/2014/main" id="{34406BEB-74E9-45E0-8D22-2577EC3DEFFF}"/>
              </a:ext>
            </a:extLst>
          </p:cNvPr>
          <p:cNvSpPr/>
          <p:nvPr/>
        </p:nvSpPr>
        <p:spPr>
          <a:xfrm>
            <a:off x="567559" y="1690689"/>
            <a:ext cx="11067393" cy="3869284"/>
          </a:xfrm>
          <a:prstGeom prst="trapezoi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341A52-4977-4F4B-BC0D-A8B1C71F2C2A}"/>
              </a:ext>
            </a:extLst>
          </p:cNvPr>
          <p:cNvSpPr/>
          <p:nvPr/>
        </p:nvSpPr>
        <p:spPr>
          <a:xfrm>
            <a:off x="4838700" y="1084019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4406DD3-4743-42D4-AFD6-CA34FB8D73DD}"/>
              </a:ext>
            </a:extLst>
          </p:cNvPr>
          <p:cNvSpPr/>
          <p:nvPr/>
        </p:nvSpPr>
        <p:spPr>
          <a:xfrm>
            <a:off x="1607564" y="3448753"/>
            <a:ext cx="1556568" cy="7510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 Spec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55E5B4-28C3-4019-8FB2-744DE55F577C}"/>
              </a:ext>
            </a:extLst>
          </p:cNvPr>
          <p:cNvGrpSpPr/>
          <p:nvPr/>
        </p:nvGrpSpPr>
        <p:grpSpPr>
          <a:xfrm>
            <a:off x="7977352" y="3428719"/>
            <a:ext cx="2648603" cy="791138"/>
            <a:chOff x="7977352" y="3428719"/>
            <a:chExt cx="2648603" cy="79113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7237D88-3F6D-406E-BDAC-D60A8C31D5FA}"/>
                </a:ext>
              </a:extLst>
            </p:cNvPr>
            <p:cNvSpPr/>
            <p:nvPr/>
          </p:nvSpPr>
          <p:spPr>
            <a:xfrm>
              <a:off x="8986349" y="3428719"/>
              <a:ext cx="1639606" cy="791138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Verify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32C02DA-BDB2-4642-99A6-94B901D717EC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>
              <a:off x="7977352" y="3816973"/>
              <a:ext cx="1008997" cy="7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7019427-19F9-43E0-A8D1-D62A39C3B6EF}"/>
              </a:ext>
            </a:extLst>
          </p:cNvPr>
          <p:cNvCxnSpPr>
            <a:cxnSpLocks/>
            <a:stCxn id="7" idx="4"/>
            <a:endCxn id="5" idx="4"/>
          </p:cNvCxnSpPr>
          <p:nvPr/>
        </p:nvCxnSpPr>
        <p:spPr>
          <a:xfrm rot="5400000" flipH="1">
            <a:off x="6085983" y="499688"/>
            <a:ext cx="20034" cy="7420304"/>
          </a:xfrm>
          <a:prstGeom prst="curvedConnector3">
            <a:avLst>
              <a:gd name="adj1" fmla="val -64397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87D43D19-2B4D-4219-8C28-2CC3DB136A52}"/>
              </a:ext>
            </a:extLst>
          </p:cNvPr>
          <p:cNvGrpSpPr/>
          <p:nvPr/>
        </p:nvGrpSpPr>
        <p:grpSpPr>
          <a:xfrm>
            <a:off x="3353315" y="3152778"/>
            <a:ext cx="713657" cy="1040726"/>
            <a:chOff x="3353315" y="3193668"/>
            <a:chExt cx="713657" cy="1040726"/>
          </a:xfrm>
        </p:grpSpPr>
        <p:sp>
          <p:nvSpPr>
            <p:cNvPr id="20" name="Flowchart: Extract 19">
              <a:extLst>
                <a:ext uri="{FF2B5EF4-FFF2-40B4-BE49-F238E27FC236}">
                  <a16:creationId xmlns:a16="http://schemas.microsoft.com/office/drawing/2014/main" id="{0F4DDDDD-3A3F-4B16-A5EC-066EF208667B}"/>
                </a:ext>
              </a:extLst>
            </p:cNvPr>
            <p:cNvSpPr/>
            <p:nvPr/>
          </p:nvSpPr>
          <p:spPr>
            <a:xfrm>
              <a:off x="3353315" y="3193668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7DCCC9E-62D2-4733-958A-AA5E0D57F94E}"/>
                </a:ext>
              </a:extLst>
            </p:cNvPr>
            <p:cNvSpPr txBox="1"/>
            <p:nvPr/>
          </p:nvSpPr>
          <p:spPr>
            <a:xfrm>
              <a:off x="3353315" y="3865062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min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1300F9-C5B7-403C-BE62-4C0BE643C753}"/>
              </a:ext>
            </a:extLst>
          </p:cNvPr>
          <p:cNvGrpSpPr/>
          <p:nvPr/>
        </p:nvGrpSpPr>
        <p:grpSpPr>
          <a:xfrm>
            <a:off x="8122426" y="3193668"/>
            <a:ext cx="792205" cy="1133164"/>
            <a:chOff x="8122426" y="3193668"/>
            <a:chExt cx="792205" cy="1133164"/>
          </a:xfrm>
        </p:grpSpPr>
        <p:sp>
          <p:nvSpPr>
            <p:cNvPr id="21" name="Flowchart: Extract 20">
              <a:extLst>
                <a:ext uri="{FF2B5EF4-FFF2-40B4-BE49-F238E27FC236}">
                  <a16:creationId xmlns:a16="http://schemas.microsoft.com/office/drawing/2014/main" id="{BE1B4B62-4ECD-475E-92BE-988FF7AA2F3E}"/>
                </a:ext>
              </a:extLst>
            </p:cNvPr>
            <p:cNvSpPr/>
            <p:nvPr/>
          </p:nvSpPr>
          <p:spPr>
            <a:xfrm>
              <a:off x="8166535" y="3193668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6E3F94-6F9C-42F9-B8D6-BAD9BDD15154}"/>
                </a:ext>
              </a:extLst>
            </p:cNvPr>
            <p:cNvSpPr txBox="1"/>
            <p:nvPr/>
          </p:nvSpPr>
          <p:spPr>
            <a:xfrm>
              <a:off x="8122426" y="3957500"/>
              <a:ext cx="792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15 min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87A757-80E8-43FD-9D50-B34400E2693D}"/>
              </a:ext>
            </a:extLst>
          </p:cNvPr>
          <p:cNvGrpSpPr/>
          <p:nvPr/>
        </p:nvGrpSpPr>
        <p:grpSpPr>
          <a:xfrm>
            <a:off x="5067033" y="4852001"/>
            <a:ext cx="1344277" cy="630620"/>
            <a:chOff x="5067033" y="4852001"/>
            <a:chExt cx="1344277" cy="630620"/>
          </a:xfrm>
        </p:grpSpPr>
        <p:sp>
          <p:nvSpPr>
            <p:cNvPr id="22" name="Flowchart: Extract 21">
              <a:extLst>
                <a:ext uri="{FF2B5EF4-FFF2-40B4-BE49-F238E27FC236}">
                  <a16:creationId xmlns:a16="http://schemas.microsoft.com/office/drawing/2014/main" id="{8F51B3FD-0FE6-4DDB-AD2E-2148828DC0B2}"/>
                </a:ext>
              </a:extLst>
            </p:cNvPr>
            <p:cNvSpPr/>
            <p:nvPr/>
          </p:nvSpPr>
          <p:spPr>
            <a:xfrm>
              <a:off x="5780690" y="4852001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098E54B-6BB4-42E6-89A9-582964064007}"/>
                </a:ext>
              </a:extLst>
            </p:cNvPr>
            <p:cNvSpPr txBox="1"/>
            <p:nvPr/>
          </p:nvSpPr>
          <p:spPr>
            <a:xfrm>
              <a:off x="5067033" y="4852960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 min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3BA1D10-7882-4E30-AC1D-B360169AA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IaC</a:t>
            </a:r>
            <a:r>
              <a:rPr lang="en-US" sz="3600" dirty="0"/>
              <a:t> with Unit Tests</a:t>
            </a:r>
          </a:p>
        </p:txBody>
      </p: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DBA2C19D-B1BB-4A6C-A2A8-A67C1D86A554}"/>
              </a:ext>
            </a:extLst>
          </p:cNvPr>
          <p:cNvCxnSpPr>
            <a:stCxn id="36" idx="4"/>
            <a:endCxn id="5" idx="5"/>
          </p:cNvCxnSpPr>
          <p:nvPr/>
        </p:nvCxnSpPr>
        <p:spPr>
          <a:xfrm rot="5400000" flipH="1">
            <a:off x="3881202" y="3137493"/>
            <a:ext cx="104669" cy="1994717"/>
          </a:xfrm>
          <a:prstGeom prst="curvedConnector3">
            <a:avLst>
              <a:gd name="adj1" fmla="val -4343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CC2579-74C8-47E3-BF55-A425877384E7}"/>
              </a:ext>
            </a:extLst>
          </p:cNvPr>
          <p:cNvGrpSpPr/>
          <p:nvPr/>
        </p:nvGrpSpPr>
        <p:grpSpPr>
          <a:xfrm>
            <a:off x="3164132" y="3446761"/>
            <a:ext cx="2534014" cy="740424"/>
            <a:chOff x="3164132" y="3446761"/>
            <a:chExt cx="2534014" cy="740424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FB4F1FB-7D98-4965-A690-77C9C50E4F04}"/>
                </a:ext>
              </a:extLst>
            </p:cNvPr>
            <p:cNvSpPr/>
            <p:nvPr/>
          </p:nvSpPr>
          <p:spPr>
            <a:xfrm>
              <a:off x="4163644" y="3446761"/>
              <a:ext cx="1534502" cy="7404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Unit Test</a:t>
              </a:r>
            </a:p>
          </p:txBody>
        </p: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0EF297DE-B7E0-417E-A85C-8E1A76E4BAD1}"/>
                </a:ext>
              </a:extLst>
            </p:cNvPr>
            <p:cNvCxnSpPr>
              <a:stCxn id="5" idx="6"/>
              <a:endCxn id="36" idx="2"/>
            </p:cNvCxnSpPr>
            <p:nvPr/>
          </p:nvCxnSpPr>
          <p:spPr>
            <a:xfrm flipV="1">
              <a:off x="3164132" y="3816973"/>
              <a:ext cx="999512" cy="731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689F857-3C30-4855-8C6F-2790A6308339}"/>
              </a:ext>
            </a:extLst>
          </p:cNvPr>
          <p:cNvGrpSpPr/>
          <p:nvPr/>
        </p:nvGrpSpPr>
        <p:grpSpPr>
          <a:xfrm>
            <a:off x="5698146" y="3446761"/>
            <a:ext cx="2279206" cy="740424"/>
            <a:chOff x="5698146" y="3446761"/>
            <a:chExt cx="2279206" cy="74042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8709032-CEC5-4002-B594-8BCED058FAA3}"/>
                </a:ext>
              </a:extLst>
            </p:cNvPr>
            <p:cNvSpPr/>
            <p:nvPr/>
          </p:nvSpPr>
          <p:spPr>
            <a:xfrm>
              <a:off x="6442850" y="3446761"/>
              <a:ext cx="1534502" cy="74042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Deploy</a:t>
              </a:r>
            </a:p>
          </p:txBody>
        </p: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822967BE-5027-43BA-8193-298C5B8E8C34}"/>
                </a:ext>
              </a:extLst>
            </p:cNvPr>
            <p:cNvCxnSpPr>
              <a:stCxn id="36" idx="6"/>
              <a:endCxn id="6" idx="2"/>
            </p:cNvCxnSpPr>
            <p:nvPr/>
          </p:nvCxnSpPr>
          <p:spPr>
            <a:xfrm>
              <a:off x="5698146" y="3816973"/>
              <a:ext cx="744704" cy="127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2457DED-A01D-4358-82A4-481107819371}"/>
              </a:ext>
            </a:extLst>
          </p:cNvPr>
          <p:cNvGrpSpPr/>
          <p:nvPr/>
        </p:nvGrpSpPr>
        <p:grpSpPr>
          <a:xfrm>
            <a:off x="3646302" y="4151618"/>
            <a:ext cx="493207" cy="719244"/>
            <a:chOff x="3353315" y="3193668"/>
            <a:chExt cx="713657" cy="1040726"/>
          </a:xfrm>
        </p:grpSpPr>
        <p:sp>
          <p:nvSpPr>
            <p:cNvPr id="38" name="Flowchart: Extract 37">
              <a:extLst>
                <a:ext uri="{FF2B5EF4-FFF2-40B4-BE49-F238E27FC236}">
                  <a16:creationId xmlns:a16="http://schemas.microsoft.com/office/drawing/2014/main" id="{39EB4796-2595-4E9B-88B7-E17135E1A671}"/>
                </a:ext>
              </a:extLst>
            </p:cNvPr>
            <p:cNvSpPr/>
            <p:nvPr/>
          </p:nvSpPr>
          <p:spPr>
            <a:xfrm>
              <a:off x="3353315" y="3193668"/>
              <a:ext cx="630620" cy="630620"/>
            </a:xfrm>
            <a:prstGeom prst="flowChartExtra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accent4"/>
                  </a:solidFill>
                </a:rPr>
                <a:t>!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78CEA9-2DEB-4EB4-A375-FE1BB8D4D997}"/>
                </a:ext>
              </a:extLst>
            </p:cNvPr>
            <p:cNvSpPr txBox="1"/>
            <p:nvPr/>
          </p:nvSpPr>
          <p:spPr>
            <a:xfrm>
              <a:off x="3353315" y="3865062"/>
              <a:ext cx="713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 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33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F6478-3CF2-46A5-905D-E1110B602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lose with no unit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4F26D-6AB8-4349-B9E6-29D172447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400" dirty="0"/>
              <a:t>Time</a:t>
            </a:r>
          </a:p>
          <a:p>
            <a:r>
              <a:rPr lang="en-US" sz="4400" dirty="0"/>
              <a:t>Refactoring common functionality</a:t>
            </a:r>
          </a:p>
          <a:p>
            <a:pPr lvl="1"/>
            <a:r>
              <a:rPr lang="en-US" sz="4000" dirty="0"/>
              <a:t>Readability</a:t>
            </a:r>
          </a:p>
          <a:p>
            <a:pPr lvl="1"/>
            <a:r>
              <a:rPr lang="en-US" sz="4000" dirty="0"/>
              <a:t>Reusability</a:t>
            </a:r>
          </a:p>
          <a:p>
            <a:r>
              <a:rPr lang="en-US" sz="4400" dirty="0"/>
              <a:t>Create common libraries</a:t>
            </a:r>
          </a:p>
          <a:p>
            <a:endParaRPr lang="en-US" sz="4400" dirty="0">
              <a:hlinkClick r:id="rId2"/>
            </a:endParaRPr>
          </a:p>
          <a:p>
            <a:pPr marL="0" indent="0">
              <a:buNone/>
            </a:pPr>
            <a:r>
              <a:rPr lang="en-US" sz="3200" dirty="0">
                <a:hlinkClick r:id="rId2"/>
              </a:rPr>
              <a:t>https://github.com/</a:t>
            </a:r>
            <a:r>
              <a:rPr lang="en-US" sz="3200" b="1" dirty="0">
                <a:hlinkClick r:id="rId2"/>
              </a:rPr>
              <a:t>rackspace-infrastructure-automation/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40624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F68AC2-8A12-4054-B75F-CC186DED3A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62" y="1616820"/>
            <a:ext cx="7846954" cy="4291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AB9AE3-7886-4F8C-B47F-4F2B577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it’s wrong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313786-906E-440F-BE1C-E7C65C825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616820"/>
            <a:ext cx="10391775" cy="3971925"/>
          </a:xfrm>
          <a:prstGeom prst="rect">
            <a:avLst/>
          </a:prstGeom>
        </p:spPr>
      </p:pic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246A578-70D2-4435-A473-78CDA39D3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26" y="468082"/>
            <a:ext cx="7173826" cy="7154009"/>
          </a:xfrm>
          <a:prstGeom prst="rect">
            <a:avLst/>
          </a:prstGeom>
        </p:spPr>
      </p:pic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B1B375E-DD6D-4A16-A31A-A2E6F24EE1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804" y="316667"/>
            <a:ext cx="6664444" cy="66461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0D18A4-F8C7-4668-A6DB-9FC9913B729D}"/>
              </a:ext>
            </a:extLst>
          </p:cNvPr>
          <p:cNvSpPr txBox="1"/>
          <p:nvPr/>
        </p:nvSpPr>
        <p:spPr>
          <a:xfrm>
            <a:off x="648330" y="2839426"/>
            <a:ext cx="109452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microservices vs macro CICD</a:t>
            </a:r>
          </a:p>
        </p:txBody>
      </p:sp>
    </p:spTree>
    <p:extLst>
      <p:ext uri="{BB962C8B-B14F-4D97-AF65-F5344CB8AC3E}">
        <p14:creationId xmlns:p14="http://schemas.microsoft.com/office/powerpoint/2010/main" val="16068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9E9E-46C3-4C6A-A2E0-7A4124527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How’d this happen?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79694-C2BA-4846-B954-0AA34E31D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“Easier” vs “Right”</a:t>
            </a:r>
          </a:p>
          <a:p>
            <a:r>
              <a:rPr lang="en-US" sz="5400" dirty="0"/>
              <a:t>Didn’t use generation</a:t>
            </a:r>
          </a:p>
        </p:txBody>
      </p:sp>
    </p:spTree>
    <p:extLst>
      <p:ext uri="{BB962C8B-B14F-4D97-AF65-F5344CB8AC3E}">
        <p14:creationId xmlns:p14="http://schemas.microsoft.com/office/powerpoint/2010/main" val="398548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4A0E5-9BAE-4459-B3F9-25866EECD3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AWS CDK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B35978-F55A-4677-97CE-4DE6CEB048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600" dirty="0"/>
              <a:t>The Only Unit Testable </a:t>
            </a:r>
            <a:r>
              <a:rPr lang="en-US" sz="3600" dirty="0" err="1"/>
              <a:t>IaC</a:t>
            </a:r>
            <a:r>
              <a:rPr lang="en-US" sz="3600" dirty="0"/>
              <a:t> for AWS</a:t>
            </a:r>
          </a:p>
          <a:p>
            <a:r>
              <a:rPr lang="en-US" dirty="0"/>
              <a:t>(</a:t>
            </a:r>
            <a:r>
              <a:rPr lang="en-US" b="1" dirty="0"/>
              <a:t>and why that matters</a:t>
            </a:r>
            <a:r>
              <a:rPr lang="en-US" dirty="0"/>
              <a:t>)</a:t>
            </a:r>
          </a:p>
          <a:p>
            <a:r>
              <a:rPr lang="en-US" dirty="0"/>
              <a:t>@</a:t>
            </a:r>
            <a:r>
              <a:rPr lang="en-US" dirty="0" err="1"/>
              <a:t>mattbonig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07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1BA2-A907-4605-85E2-9A4B56FB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&amp; </a:t>
            </a:r>
            <a:r>
              <a:rPr lang="en-US" dirty="0" err="1"/>
              <a:t>IaC</a:t>
            </a:r>
            <a:r>
              <a:rPr lang="en-US" dirty="0"/>
              <a:t> Testing Options	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696C7F-4F5D-47B9-98B3-DC4CC78639FC}"/>
              </a:ext>
            </a:extLst>
          </p:cNvPr>
          <p:cNvGrpSpPr/>
          <p:nvPr/>
        </p:nvGrpSpPr>
        <p:grpSpPr>
          <a:xfrm>
            <a:off x="410208" y="4462319"/>
            <a:ext cx="3995408" cy="1833080"/>
            <a:chOff x="4945048" y="2900947"/>
            <a:chExt cx="2301904" cy="1056106"/>
          </a:xfrm>
        </p:grpSpPr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5771229C-75C9-7348-A95C-3A8906F62A89}"/>
                </a:ext>
              </a:extLst>
            </p:cNvPr>
            <p:cNvSpPr txBox="1"/>
            <p:nvPr/>
          </p:nvSpPr>
          <p:spPr>
            <a:xfrm>
              <a:off x="4945048" y="3649276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/>
                <a:t>AWS CloudFormation</a:t>
              </a:r>
            </a:p>
          </p:txBody>
        </p:sp>
        <p:pic>
          <p:nvPicPr>
            <p:cNvPr id="5" name="Graphic 47">
              <a:extLst>
                <a:ext uri="{FF2B5EF4-FFF2-40B4-BE49-F238E27FC236}">
                  <a16:creationId xmlns:a16="http://schemas.microsoft.com/office/drawing/2014/main" id="{C9806E1C-231A-A543-A743-816583871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40400" y="2900947"/>
              <a:ext cx="711200" cy="711200"/>
            </a:xfrm>
            <a:prstGeom prst="rect">
              <a:avLst/>
            </a:prstGeom>
          </p:spPr>
        </p:pic>
      </p:grpSp>
      <p:pic>
        <p:nvPicPr>
          <p:cNvPr id="1026" name="Picture 2" descr="https://media.amazonwebservices.com/blog/2018/sam_squirrel_1.jpg">
            <a:extLst>
              <a:ext uri="{FF2B5EF4-FFF2-40B4-BE49-F238E27FC236}">
                <a16:creationId xmlns:a16="http://schemas.microsoft.com/office/drawing/2014/main" id="{42B7EB93-BEED-4941-AFB7-CE6F392E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288" y="1690688"/>
            <a:ext cx="14192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B537F4-C131-4985-8BC8-4F2DA56B612B}"/>
              </a:ext>
            </a:extLst>
          </p:cNvPr>
          <p:cNvGrpSpPr/>
          <p:nvPr/>
        </p:nvGrpSpPr>
        <p:grpSpPr>
          <a:xfrm>
            <a:off x="4098296" y="4709151"/>
            <a:ext cx="3995408" cy="1850026"/>
            <a:chOff x="4945048" y="2896065"/>
            <a:chExt cx="2301904" cy="1065869"/>
          </a:xfrm>
        </p:grpSpPr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8CA8BB9A-4B84-154B-A7D0-6E087DA04F49}"/>
                </a:ext>
              </a:extLst>
            </p:cNvPr>
            <p:cNvSpPr txBox="1"/>
            <p:nvPr/>
          </p:nvSpPr>
          <p:spPr>
            <a:xfrm>
              <a:off x="4945048" y="3654157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/>
                <a:t>AWS Amplify</a:t>
              </a:r>
            </a:p>
          </p:txBody>
        </p:sp>
        <p:pic>
          <p:nvPicPr>
            <p:cNvPr id="9" name="Graphic 26">
              <a:extLst>
                <a:ext uri="{FF2B5EF4-FFF2-40B4-BE49-F238E27FC236}">
                  <a16:creationId xmlns:a16="http://schemas.microsoft.com/office/drawing/2014/main" id="{77BDB3A6-809A-4C4A-B532-A364BCB0B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40400" y="2896065"/>
              <a:ext cx="711200" cy="7112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549884-DAD8-4BC4-B695-4C6F04747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10" y="4997131"/>
            <a:ext cx="3688088" cy="1274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200D65-3729-4D70-A2D7-E9EAB4661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4900" y="2743200"/>
            <a:ext cx="2628900" cy="685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34368E-7E24-4A59-B67D-C122093CC175}"/>
              </a:ext>
            </a:extLst>
          </p:cNvPr>
          <p:cNvSpPr txBox="1"/>
          <p:nvPr/>
        </p:nvSpPr>
        <p:spPr>
          <a:xfrm>
            <a:off x="4840592" y="2598003"/>
            <a:ext cx="2510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AWS CDK</a:t>
            </a: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6A9E4CC9-F166-4022-83C2-1032EE7BDA9B}"/>
              </a:ext>
            </a:extLst>
          </p:cNvPr>
          <p:cNvSpPr/>
          <p:nvPr/>
        </p:nvSpPr>
        <p:spPr>
          <a:xfrm>
            <a:off x="1462567" y="4149736"/>
            <a:ext cx="1859593" cy="185959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9929449A-4517-4A1D-9F46-6E6B2C135A06}"/>
              </a:ext>
            </a:extLst>
          </p:cNvPr>
          <p:cNvSpPr/>
          <p:nvPr/>
        </p:nvSpPr>
        <p:spPr>
          <a:xfrm>
            <a:off x="1247105" y="1896017"/>
            <a:ext cx="1859593" cy="185959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1D4D2880-CDD7-4580-9174-47DC271269A2}"/>
              </a:ext>
            </a:extLst>
          </p:cNvPr>
          <p:cNvSpPr/>
          <p:nvPr/>
        </p:nvSpPr>
        <p:spPr>
          <a:xfrm>
            <a:off x="5150655" y="4411605"/>
            <a:ext cx="1859593" cy="185959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5D4FA90C-20B1-4DFA-9C90-3E67B7A39657}"/>
              </a:ext>
            </a:extLst>
          </p:cNvPr>
          <p:cNvSpPr/>
          <p:nvPr/>
        </p:nvSpPr>
        <p:spPr>
          <a:xfrm>
            <a:off x="9212903" y="2156303"/>
            <a:ext cx="1859593" cy="185959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0600DEFA-5AD9-4CE1-A5F5-709DD627B760}"/>
              </a:ext>
            </a:extLst>
          </p:cNvPr>
          <p:cNvSpPr/>
          <p:nvPr/>
        </p:nvSpPr>
        <p:spPr>
          <a:xfrm>
            <a:off x="8869840" y="4699584"/>
            <a:ext cx="1859593" cy="185959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59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243BB-B6E4-4027-BBED-341544D29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3252E-3C3C-4610-9F8E-4F0903DF34DA}"/>
              </a:ext>
            </a:extLst>
          </p:cNvPr>
          <p:cNvGrpSpPr/>
          <p:nvPr/>
        </p:nvGrpSpPr>
        <p:grpSpPr>
          <a:xfrm>
            <a:off x="2132908" y="3333873"/>
            <a:ext cx="2301904" cy="1057780"/>
            <a:chOff x="4945048" y="2900110"/>
            <a:chExt cx="2301904" cy="1057780"/>
          </a:xfrm>
        </p:grpSpPr>
        <p:sp>
          <p:nvSpPr>
            <p:cNvPr id="4" name="TextBox 8">
              <a:extLst>
                <a:ext uri="{FF2B5EF4-FFF2-40B4-BE49-F238E27FC236}">
                  <a16:creationId xmlns:a16="http://schemas.microsoft.com/office/drawing/2014/main" id="{F0DA3940-85A3-3343-A668-675C4E2C0512}"/>
                </a:ext>
              </a:extLst>
            </p:cNvPr>
            <p:cNvSpPr txBox="1"/>
            <p:nvPr/>
          </p:nvSpPr>
          <p:spPr>
            <a:xfrm>
              <a:off x="4945048" y="3650113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AWS </a:t>
              </a:r>
              <a:r>
                <a:rPr lang="en-US" sz="1400" dirty="0" err="1"/>
                <a:t>CodePipeline</a:t>
              </a:r>
              <a:endParaRPr lang="en-US" sz="1400" dirty="0"/>
            </a:p>
          </p:txBody>
        </p:sp>
        <p:pic>
          <p:nvPicPr>
            <p:cNvPr id="5" name="Graphic 24">
              <a:extLst>
                <a:ext uri="{FF2B5EF4-FFF2-40B4-BE49-F238E27FC236}">
                  <a16:creationId xmlns:a16="http://schemas.microsoft.com/office/drawing/2014/main" id="{436AF062-AAD4-F44B-BC76-9EEE592D9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40400" y="2900110"/>
              <a:ext cx="711200" cy="7112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D3177D-366A-406F-ABA4-FC488771B144}"/>
              </a:ext>
            </a:extLst>
          </p:cNvPr>
          <p:cNvGrpSpPr/>
          <p:nvPr/>
        </p:nvGrpSpPr>
        <p:grpSpPr>
          <a:xfrm>
            <a:off x="4498197" y="3333873"/>
            <a:ext cx="2301904" cy="1064540"/>
            <a:chOff x="4945048" y="2896730"/>
            <a:chExt cx="2301904" cy="1064540"/>
          </a:xfrm>
        </p:grpSpPr>
        <p:sp>
          <p:nvSpPr>
            <p:cNvPr id="7" name="TextBox 9">
              <a:extLst>
                <a:ext uri="{FF2B5EF4-FFF2-40B4-BE49-F238E27FC236}">
                  <a16:creationId xmlns:a16="http://schemas.microsoft.com/office/drawing/2014/main" id="{0E76CC08-399C-2A4A-B22E-6928FAFCABA2}"/>
                </a:ext>
              </a:extLst>
            </p:cNvPr>
            <p:cNvSpPr txBox="1"/>
            <p:nvPr/>
          </p:nvSpPr>
          <p:spPr>
            <a:xfrm>
              <a:off x="4945048" y="3653493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AWS </a:t>
              </a:r>
              <a:r>
                <a:rPr lang="en-US" sz="1400" dirty="0" err="1"/>
                <a:t>CodeBuild</a:t>
              </a:r>
              <a:endParaRPr lang="en-US" sz="1400" dirty="0"/>
            </a:p>
          </p:txBody>
        </p:sp>
        <p:pic>
          <p:nvPicPr>
            <p:cNvPr id="8" name="Graphic 58">
              <a:extLst>
                <a:ext uri="{FF2B5EF4-FFF2-40B4-BE49-F238E27FC236}">
                  <a16:creationId xmlns:a16="http://schemas.microsoft.com/office/drawing/2014/main" id="{7D5BA7D5-CD7B-E64D-B3F4-DE86C7C63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40400" y="2896730"/>
              <a:ext cx="711200" cy="7112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C0DDC7A-26A8-4859-AC29-5B97D7D66489}"/>
              </a:ext>
            </a:extLst>
          </p:cNvPr>
          <p:cNvGrpSpPr/>
          <p:nvPr/>
        </p:nvGrpSpPr>
        <p:grpSpPr>
          <a:xfrm>
            <a:off x="6863487" y="3333873"/>
            <a:ext cx="2301904" cy="1234420"/>
            <a:chOff x="4945048" y="2811790"/>
            <a:chExt cx="2301904" cy="1234420"/>
          </a:xfrm>
        </p:grpSpPr>
        <p:pic>
          <p:nvPicPr>
            <p:cNvPr id="10" name="Graphic 44">
              <a:extLst>
                <a:ext uri="{FF2B5EF4-FFF2-40B4-BE49-F238E27FC236}">
                  <a16:creationId xmlns:a16="http://schemas.microsoft.com/office/drawing/2014/main" id="{377480BA-A3A6-9E4A-9AF3-6770D1E63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40400" y="2811790"/>
              <a:ext cx="711200" cy="711200"/>
            </a:xfrm>
            <a:prstGeom prst="rect">
              <a:avLst/>
            </a:prstGeom>
          </p:spPr>
        </p:pic>
        <p:sp>
          <p:nvSpPr>
            <p:cNvPr id="11" name="TextBox 55">
              <a:extLst>
                <a:ext uri="{FF2B5EF4-FFF2-40B4-BE49-F238E27FC236}">
                  <a16:creationId xmlns:a16="http://schemas.microsoft.com/office/drawing/2014/main" id="{52102B6A-E0DE-BF47-806D-D37ACFEA5A70}"/>
                </a:ext>
              </a:extLst>
            </p:cNvPr>
            <p:cNvSpPr txBox="1"/>
            <p:nvPr/>
          </p:nvSpPr>
          <p:spPr>
            <a:xfrm>
              <a:off x="4945048" y="3522990"/>
              <a:ext cx="23019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Amazon Simple Storage Service (S3)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D648EF-B74F-41AD-9938-4FE7CEE05924}"/>
              </a:ext>
            </a:extLst>
          </p:cNvPr>
          <p:cNvGrpSpPr/>
          <p:nvPr/>
        </p:nvGrpSpPr>
        <p:grpSpPr>
          <a:xfrm>
            <a:off x="9228777" y="3333873"/>
            <a:ext cx="2301904" cy="1083391"/>
            <a:chOff x="4945048" y="2887304"/>
            <a:chExt cx="2301904" cy="1083391"/>
          </a:xfrm>
        </p:grpSpPr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EE5AD722-65A2-3441-BC67-C1ED5707E6E2}"/>
                </a:ext>
              </a:extLst>
            </p:cNvPr>
            <p:cNvSpPr txBox="1"/>
            <p:nvPr/>
          </p:nvSpPr>
          <p:spPr>
            <a:xfrm>
              <a:off x="4945048" y="3662918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dirty="0"/>
                <a:t>Amazon CloudFront</a:t>
              </a:r>
            </a:p>
          </p:txBody>
        </p:sp>
        <p:pic>
          <p:nvPicPr>
            <p:cNvPr id="14" name="Graphic 33">
              <a:extLst>
                <a:ext uri="{FF2B5EF4-FFF2-40B4-BE49-F238E27FC236}">
                  <a16:creationId xmlns:a16="http://schemas.microsoft.com/office/drawing/2014/main" id="{239FDEEB-7049-3C46-AD29-71A072020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40400" y="2887304"/>
              <a:ext cx="711200" cy="711200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130D524-E2A4-4237-9023-F0AE4F9418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27" y="3117973"/>
            <a:ext cx="1143000" cy="114300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5FB1A1-8415-49F3-A401-60E3F0D8BBFC}"/>
              </a:ext>
            </a:extLst>
          </p:cNvPr>
          <p:cNvCxnSpPr>
            <a:stCxn id="17" idx="3"/>
            <a:endCxn id="5" idx="1"/>
          </p:cNvCxnSpPr>
          <p:nvPr/>
        </p:nvCxnSpPr>
        <p:spPr>
          <a:xfrm>
            <a:off x="2064727" y="3689473"/>
            <a:ext cx="8635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86549A-B507-41DE-8779-3432B611A6B7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3639460" y="3689473"/>
            <a:ext cx="16540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0F9EAD0-D5C5-46A6-BB0D-8CC0C87CD93A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6004749" y="3689473"/>
            <a:ext cx="1654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EBE3F09-C4C0-4C9B-802A-0833BD55BF16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8370039" y="3689473"/>
            <a:ext cx="1654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ED84093-6FE6-43A8-B1FE-55B543725BE7}"/>
              </a:ext>
            </a:extLst>
          </p:cNvPr>
          <p:cNvSpPr txBox="1"/>
          <p:nvPr/>
        </p:nvSpPr>
        <p:spPr>
          <a:xfrm>
            <a:off x="5100761" y="5213131"/>
            <a:ext cx="109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buildSpec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FE388EB-0E66-41A3-9723-5ED75154BCDA}"/>
              </a:ext>
            </a:extLst>
          </p:cNvPr>
          <p:cNvCxnSpPr>
            <a:stCxn id="27" idx="0"/>
            <a:endCxn id="8" idx="2"/>
          </p:cNvCxnSpPr>
          <p:nvPr/>
        </p:nvCxnSpPr>
        <p:spPr>
          <a:xfrm flipV="1">
            <a:off x="5649149" y="4045073"/>
            <a:ext cx="0" cy="1168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FA042C0-00BB-4845-8A1E-79EF8321CAD0}"/>
              </a:ext>
            </a:extLst>
          </p:cNvPr>
          <p:cNvSpPr txBox="1"/>
          <p:nvPr/>
        </p:nvSpPr>
        <p:spPr>
          <a:xfrm>
            <a:off x="9897577" y="5338035"/>
            <a:ext cx="96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05587D-4747-4C44-9F9F-E464EF7DD410}"/>
              </a:ext>
            </a:extLst>
          </p:cNvPr>
          <p:cNvSpPr txBox="1"/>
          <p:nvPr/>
        </p:nvSpPr>
        <p:spPr>
          <a:xfrm>
            <a:off x="7394143" y="5199535"/>
            <a:ext cx="1240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Website hosting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7D7847F-C854-4200-9317-635757E0B356}"/>
              </a:ext>
            </a:extLst>
          </p:cNvPr>
          <p:cNvCxnSpPr>
            <a:stCxn id="30" idx="0"/>
            <a:endCxn id="14" idx="2"/>
          </p:cNvCxnSpPr>
          <p:nvPr/>
        </p:nvCxnSpPr>
        <p:spPr>
          <a:xfrm flipV="1">
            <a:off x="10379729" y="4045073"/>
            <a:ext cx="0" cy="129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3044DC7-990C-4F5C-B67D-C3B17A25D260}"/>
              </a:ext>
            </a:extLst>
          </p:cNvPr>
          <p:cNvCxnSpPr>
            <a:stCxn id="31" idx="0"/>
            <a:endCxn id="11" idx="0"/>
          </p:cNvCxnSpPr>
          <p:nvPr/>
        </p:nvCxnSpPr>
        <p:spPr>
          <a:xfrm flipV="1">
            <a:off x="8014439" y="4045073"/>
            <a:ext cx="0" cy="115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2604C2C-B168-418A-993D-1DBDCC9096E7}"/>
              </a:ext>
            </a:extLst>
          </p:cNvPr>
          <p:cNvGrpSpPr/>
          <p:nvPr/>
        </p:nvGrpSpPr>
        <p:grpSpPr>
          <a:xfrm>
            <a:off x="2852491" y="4045073"/>
            <a:ext cx="862737" cy="1537390"/>
            <a:chOff x="2852491" y="4045073"/>
            <a:chExt cx="862737" cy="153739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B2972E-AEA5-4917-B144-CB4E627C956A}"/>
                </a:ext>
              </a:extLst>
            </p:cNvPr>
            <p:cNvSpPr txBox="1"/>
            <p:nvPr/>
          </p:nvSpPr>
          <p:spPr>
            <a:xfrm>
              <a:off x="2852491" y="5213131"/>
              <a:ext cx="862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branch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DB8FA12-9280-44C7-9350-E68C3A742A8C}"/>
                </a:ext>
              </a:extLst>
            </p:cNvPr>
            <p:cNvCxnSpPr>
              <a:cxnSpLocks/>
              <a:stCxn id="28" idx="0"/>
              <a:endCxn id="5" idx="2"/>
            </p:cNvCxnSpPr>
            <p:nvPr/>
          </p:nvCxnSpPr>
          <p:spPr>
            <a:xfrm flipV="1">
              <a:off x="3283860" y="4045073"/>
              <a:ext cx="0" cy="116805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931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CFBE-74E9-452E-9C2D-18E1B5FB0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 the code!</a:t>
            </a:r>
          </a:p>
        </p:txBody>
      </p:sp>
      <p:pic>
        <p:nvPicPr>
          <p:cNvPr id="5" name="giphy">
            <a:hlinkClick r:id="" action="ppaction://media"/>
            <a:extLst>
              <a:ext uri="{FF2B5EF4-FFF2-40B4-BE49-F238E27FC236}">
                <a16:creationId xmlns:a16="http://schemas.microsoft.com/office/drawing/2014/main" id="{7BFA4D8E-4CDB-4853-9683-CC38574DC4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7713" y="1825625"/>
            <a:ext cx="8158162" cy="4351338"/>
          </a:xfrm>
        </p:spPr>
      </p:pic>
    </p:spTree>
    <p:extLst>
      <p:ext uri="{BB962C8B-B14F-4D97-AF65-F5344CB8AC3E}">
        <p14:creationId xmlns:p14="http://schemas.microsoft.com/office/powerpoint/2010/main" val="1940518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27677-4A5A-444C-ADE6-726205175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55AD7-0E45-4D30-91E1-A9AE62265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 from Application Development</a:t>
            </a:r>
          </a:p>
          <a:p>
            <a:r>
              <a:rPr lang="en-US" dirty="0"/>
              <a:t>Faster</a:t>
            </a:r>
          </a:p>
          <a:p>
            <a:r>
              <a:rPr lang="en-US" dirty="0"/>
              <a:t>Reusable Code</a:t>
            </a:r>
          </a:p>
          <a:p>
            <a:r>
              <a:rPr lang="en-US" dirty="0"/>
              <a:t>Template generation</a:t>
            </a:r>
          </a:p>
        </p:txBody>
      </p:sp>
    </p:spTree>
    <p:extLst>
      <p:ext uri="{BB962C8B-B14F-4D97-AF65-F5344CB8AC3E}">
        <p14:creationId xmlns:p14="http://schemas.microsoft.com/office/powerpoint/2010/main" val="21036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0DA7-62BC-40EF-8294-452229666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6DFF2-20EB-4E15-85BB-7C4D14B65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at github.com/</a:t>
            </a:r>
            <a:r>
              <a:rPr lang="en-US" dirty="0" err="1"/>
              <a:t>mbonig</a:t>
            </a:r>
            <a:r>
              <a:rPr lang="en-US" dirty="0"/>
              <a:t>/</a:t>
            </a:r>
            <a:r>
              <a:rPr lang="en-US" dirty="0" err="1"/>
              <a:t>cdk</a:t>
            </a:r>
            <a:r>
              <a:rPr lang="en-US" dirty="0"/>
              <a:t>-test</a:t>
            </a:r>
          </a:p>
          <a:p>
            <a:r>
              <a:rPr lang="en-US" dirty="0"/>
              <a:t>Fork and submit Pull Request</a:t>
            </a:r>
          </a:p>
        </p:txBody>
      </p:sp>
    </p:spTree>
    <p:extLst>
      <p:ext uri="{BB962C8B-B14F-4D97-AF65-F5344CB8AC3E}">
        <p14:creationId xmlns:p14="http://schemas.microsoft.com/office/powerpoint/2010/main" val="230019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1E02-1279-4D94-8A10-FB9423699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60A748-51DD-4283-B981-E95DAB156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06173" y="1690688"/>
            <a:ext cx="2447627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A79BE8-1495-41BB-80A8-76F63B877DA1}"/>
              </a:ext>
            </a:extLst>
          </p:cNvPr>
          <p:cNvSpPr/>
          <p:nvPr/>
        </p:nvSpPr>
        <p:spPr>
          <a:xfrm>
            <a:off x="838200" y="1674674"/>
            <a:ext cx="788173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Professional Developer 10+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Enterprise/SMB application architect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Node/Angular (recovering .NET)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AWS Certified Solutions Architect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95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FF377-DA14-4C2D-8611-88D84585E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Audience Check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EC219-29DE-4685-A655-C65E52BF2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Never have written </a:t>
            </a:r>
            <a:r>
              <a:rPr lang="en-US" sz="4400" dirty="0" err="1"/>
              <a:t>IaC</a:t>
            </a:r>
            <a:r>
              <a:rPr lang="en-US" sz="4400" dirty="0"/>
              <a:t> before</a:t>
            </a:r>
          </a:p>
          <a:p>
            <a:r>
              <a:rPr lang="en-US" sz="4400" dirty="0"/>
              <a:t>Has only done a getting started</a:t>
            </a:r>
          </a:p>
          <a:p>
            <a:r>
              <a:rPr lang="en-US" sz="4400" dirty="0"/>
              <a:t>Does it on a side project</a:t>
            </a:r>
          </a:p>
          <a:p>
            <a:r>
              <a:rPr lang="en-US" sz="4400" dirty="0"/>
              <a:t>Does it every day</a:t>
            </a:r>
          </a:p>
          <a:p>
            <a:r>
              <a:rPr lang="en-US" sz="4400" dirty="0"/>
              <a:t>Used AWS-specific </a:t>
            </a:r>
            <a:r>
              <a:rPr lang="en-US" sz="4400" dirty="0" err="1"/>
              <a:t>IaC</a:t>
            </a:r>
            <a:r>
              <a:rPr lang="en-US" sz="4400" dirty="0"/>
              <a:t> tools (CF/Terraform)</a:t>
            </a:r>
          </a:p>
        </p:txBody>
      </p:sp>
    </p:spTree>
    <p:extLst>
      <p:ext uri="{BB962C8B-B14F-4D97-AF65-F5344CB8AC3E}">
        <p14:creationId xmlns:p14="http://schemas.microsoft.com/office/powerpoint/2010/main" val="373285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209F-2CE1-49D1-A08F-306243653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IaC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D8F5B-C9ED-47DE-A4BF-8861915F96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Infrastructure as Code (</a:t>
            </a:r>
            <a:r>
              <a:rPr lang="en-US" sz="4400" b="1" dirty="0" err="1"/>
              <a:t>IaC</a:t>
            </a:r>
            <a:r>
              <a:rPr lang="en-US" sz="4400" b="1" dirty="0"/>
              <a:t>) is the management of infrastructure (networks, virtual machines, load balancers, and connection topology) in a descriptive model </a:t>
            </a:r>
            <a:r>
              <a:rPr lang="en-US" sz="3600" dirty="0"/>
              <a:t>– Azure Docs</a:t>
            </a:r>
          </a:p>
        </p:txBody>
      </p:sp>
    </p:spTree>
    <p:extLst>
      <p:ext uri="{BB962C8B-B14F-4D97-AF65-F5344CB8AC3E}">
        <p14:creationId xmlns:p14="http://schemas.microsoft.com/office/powerpoint/2010/main" val="2144716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8D12F-7E50-4360-ABE8-18CA131F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use </a:t>
            </a:r>
            <a:r>
              <a:rPr lang="en-US" dirty="0" err="1"/>
              <a:t>IaC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CDA0C90-00F2-4EC3-AB2A-EDB81BEFB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213" y="1560411"/>
            <a:ext cx="711200" cy="711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FB825B9-342F-46D1-880B-E67EF91DEA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0102" y="1547826"/>
            <a:ext cx="711200" cy="711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066D19C-2798-44AE-A361-6A1BB4AD8D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29731" y="1560411"/>
            <a:ext cx="711200" cy="711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81827C3-FA41-431B-9EFE-6A0F373234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343545" y="1560411"/>
            <a:ext cx="711200" cy="71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8C91A6A-8222-413F-9B64-AFE6EBE068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12473" y="2645350"/>
            <a:ext cx="711200" cy="711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CF97FE5-AB48-4ECA-A2F7-A9BCC582605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546990" y="2645350"/>
            <a:ext cx="711200" cy="7112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7718B2F-EEFB-4EBE-B9FB-D793F550C5F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77959" y="2645350"/>
            <a:ext cx="711200" cy="711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11B1D1A-48DC-4011-ADB3-FFD91A869EA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43445" y="2645350"/>
            <a:ext cx="711200" cy="7112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9EC9B9A-D2C1-4076-8B33-0612C913D0D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595216" y="2645350"/>
            <a:ext cx="711200" cy="711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222C172-6012-4849-8725-884A6E7A5F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60702" y="2645350"/>
            <a:ext cx="711200" cy="711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517F021-A99C-4BCF-801C-6A076F90CB8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8229731" y="2645350"/>
            <a:ext cx="711200" cy="7112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1A9A2E9-C699-4BB7-B277-1283E518986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86414" y="3875190"/>
            <a:ext cx="711200" cy="711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C4F24F7-95EC-4E1D-BC79-3DB524A75C2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740400" y="3875190"/>
            <a:ext cx="711200" cy="7112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0D6FDED-5446-447B-9238-7BFF972AA99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894386" y="3875190"/>
            <a:ext cx="711200" cy="7112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E8D2A3A-A2A2-46CC-A21B-BEDBB3DECD2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048372" y="3875190"/>
            <a:ext cx="711200" cy="711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2645AD8-759B-40CA-A59D-36571A32E1BA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432428" y="3875190"/>
            <a:ext cx="711200" cy="7112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930A4E5-2F75-433D-8617-4819144E7839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099528" y="5185452"/>
            <a:ext cx="711200" cy="7112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3C8AF69-06F7-4EA7-B6B1-8DAC8E20438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5740400" y="5185452"/>
            <a:ext cx="711200" cy="7112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01FB656C-80E2-4508-8C38-6CA165A5DD84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560836" y="5185452"/>
            <a:ext cx="711200" cy="7112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ED82F114-898E-4682-AE7C-4E9CBF00723D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381271" y="5185452"/>
            <a:ext cx="711200" cy="7112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5DA96BD-37DE-453B-B982-882CD01D5AC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3919964" y="5185452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4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EC169A8-DAE0-4146-9E58-74C0BF09DC59}"/>
              </a:ext>
            </a:extLst>
          </p:cNvPr>
          <p:cNvSpPr/>
          <p:nvPr/>
        </p:nvSpPr>
        <p:spPr>
          <a:xfrm>
            <a:off x="2072158" y="1797269"/>
            <a:ext cx="7860118" cy="3867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4D3A2-6534-4489-9347-1967E8B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271"/>
            <a:ext cx="10515600" cy="1325563"/>
          </a:xfrm>
        </p:spPr>
        <p:txBody>
          <a:bodyPr/>
          <a:lstStyle/>
          <a:p>
            <a:r>
              <a:rPr lang="en-US" dirty="0"/>
              <a:t>SDLC of an Application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3DA195-099E-4856-977D-F805202F158D}"/>
              </a:ext>
            </a:extLst>
          </p:cNvPr>
          <p:cNvSpPr/>
          <p:nvPr/>
        </p:nvSpPr>
        <p:spPr>
          <a:xfrm>
            <a:off x="6635667" y="1498331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D25F62-FCFA-4E8A-8DCF-B7C8564C72FD}"/>
              </a:ext>
            </a:extLst>
          </p:cNvPr>
          <p:cNvSpPr/>
          <p:nvPr/>
        </p:nvSpPr>
        <p:spPr>
          <a:xfrm>
            <a:off x="8368258" y="3972910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92C83-E9D2-43EE-8DCC-F00E58A0C330}"/>
              </a:ext>
            </a:extLst>
          </p:cNvPr>
          <p:cNvSpPr/>
          <p:nvPr/>
        </p:nvSpPr>
        <p:spPr>
          <a:xfrm>
            <a:off x="4744917" y="4944510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BC17E9-238D-4337-BBA1-1FF928767DE7}"/>
              </a:ext>
            </a:extLst>
          </p:cNvPr>
          <p:cNvSpPr/>
          <p:nvPr/>
        </p:nvSpPr>
        <p:spPr>
          <a:xfrm>
            <a:off x="1125012" y="3951065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BF7AAA-A9C2-4323-8B75-ABCCF22A873F}"/>
              </a:ext>
            </a:extLst>
          </p:cNvPr>
          <p:cNvSpPr/>
          <p:nvPr/>
        </p:nvSpPr>
        <p:spPr>
          <a:xfrm>
            <a:off x="2641532" y="1550883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Promote</a:t>
            </a:r>
          </a:p>
        </p:txBody>
      </p:sp>
    </p:spTree>
    <p:extLst>
      <p:ext uri="{BB962C8B-B14F-4D97-AF65-F5344CB8AC3E}">
        <p14:creationId xmlns:p14="http://schemas.microsoft.com/office/powerpoint/2010/main" val="115271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1EC169A8-DAE0-4146-9E58-74C0BF09DC59}"/>
              </a:ext>
            </a:extLst>
          </p:cNvPr>
          <p:cNvSpPr/>
          <p:nvPr/>
        </p:nvSpPr>
        <p:spPr>
          <a:xfrm>
            <a:off x="2072158" y="1797269"/>
            <a:ext cx="7860118" cy="38678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4D3A2-6534-4489-9347-1967E8BBF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271"/>
            <a:ext cx="10515600" cy="1325563"/>
          </a:xfrm>
        </p:spPr>
        <p:txBody>
          <a:bodyPr/>
          <a:lstStyle/>
          <a:p>
            <a:r>
              <a:rPr lang="en-US" dirty="0"/>
              <a:t>SDLC of </a:t>
            </a:r>
            <a:r>
              <a:rPr lang="en-US" dirty="0" err="1"/>
              <a:t>IaC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3DA195-099E-4856-977D-F805202F158D}"/>
              </a:ext>
            </a:extLst>
          </p:cNvPr>
          <p:cNvSpPr/>
          <p:nvPr/>
        </p:nvSpPr>
        <p:spPr>
          <a:xfrm>
            <a:off x="6635667" y="1498331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ED25F62-FCFA-4E8A-8DCF-B7C8564C72FD}"/>
              </a:ext>
            </a:extLst>
          </p:cNvPr>
          <p:cNvSpPr/>
          <p:nvPr/>
        </p:nvSpPr>
        <p:spPr>
          <a:xfrm>
            <a:off x="8368258" y="3972910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9492C83-E9D2-43EE-8DCC-F00E58A0C330}"/>
              </a:ext>
            </a:extLst>
          </p:cNvPr>
          <p:cNvSpPr/>
          <p:nvPr/>
        </p:nvSpPr>
        <p:spPr>
          <a:xfrm>
            <a:off x="4744917" y="4944510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DBC17E9-238D-4337-BBA1-1FF928767DE7}"/>
              </a:ext>
            </a:extLst>
          </p:cNvPr>
          <p:cNvSpPr/>
          <p:nvPr/>
        </p:nvSpPr>
        <p:spPr>
          <a:xfrm>
            <a:off x="1125012" y="3951065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EBF7AAA-A9C2-4323-8B75-ABCCF22A873F}"/>
              </a:ext>
            </a:extLst>
          </p:cNvPr>
          <p:cNvSpPr/>
          <p:nvPr/>
        </p:nvSpPr>
        <p:spPr>
          <a:xfrm>
            <a:off x="2641532" y="1550883"/>
            <a:ext cx="2514600" cy="121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Promote</a:t>
            </a:r>
          </a:p>
        </p:txBody>
      </p:sp>
    </p:spTree>
    <p:extLst>
      <p:ext uri="{BB962C8B-B14F-4D97-AF65-F5344CB8AC3E}">
        <p14:creationId xmlns:p14="http://schemas.microsoft.com/office/powerpoint/2010/main" val="187214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11BA2-A907-4605-85E2-9A4B56FBF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AWS &amp; </a:t>
            </a:r>
            <a:r>
              <a:rPr lang="en-US" dirty="0" err="1"/>
              <a:t>IaC</a:t>
            </a:r>
            <a:r>
              <a:rPr lang="en-US" dirty="0"/>
              <a:t> Options	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696C7F-4F5D-47B9-98B3-DC4CC78639FC}"/>
              </a:ext>
            </a:extLst>
          </p:cNvPr>
          <p:cNvGrpSpPr/>
          <p:nvPr/>
        </p:nvGrpSpPr>
        <p:grpSpPr>
          <a:xfrm>
            <a:off x="4098296" y="2529406"/>
            <a:ext cx="3995408" cy="1833080"/>
            <a:chOff x="4945048" y="2900947"/>
            <a:chExt cx="2301904" cy="1056106"/>
          </a:xfrm>
        </p:grpSpPr>
        <p:sp>
          <p:nvSpPr>
            <p:cNvPr id="4" name="TextBox 10">
              <a:extLst>
                <a:ext uri="{FF2B5EF4-FFF2-40B4-BE49-F238E27FC236}">
                  <a16:creationId xmlns:a16="http://schemas.microsoft.com/office/drawing/2014/main" id="{5771229C-75C9-7348-A95C-3A8906F62A89}"/>
                </a:ext>
              </a:extLst>
            </p:cNvPr>
            <p:cNvSpPr txBox="1"/>
            <p:nvPr/>
          </p:nvSpPr>
          <p:spPr>
            <a:xfrm>
              <a:off x="4945048" y="3649276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/>
                <a:t>AWS CloudFormation</a:t>
              </a:r>
            </a:p>
          </p:txBody>
        </p:sp>
        <p:pic>
          <p:nvPicPr>
            <p:cNvPr id="5" name="Graphic 47">
              <a:extLst>
                <a:ext uri="{FF2B5EF4-FFF2-40B4-BE49-F238E27FC236}">
                  <a16:creationId xmlns:a16="http://schemas.microsoft.com/office/drawing/2014/main" id="{C9806E1C-231A-A543-A743-816583871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40400" y="2900947"/>
              <a:ext cx="711200" cy="711200"/>
            </a:xfrm>
            <a:prstGeom prst="rect">
              <a:avLst/>
            </a:prstGeom>
          </p:spPr>
        </p:pic>
      </p:grpSp>
      <p:pic>
        <p:nvPicPr>
          <p:cNvPr id="1026" name="Picture 2" descr="https://media.amazonwebservices.com/blog/2018/sam_squirrel_1.jpg">
            <a:extLst>
              <a:ext uri="{FF2B5EF4-FFF2-40B4-BE49-F238E27FC236}">
                <a16:creationId xmlns:a16="http://schemas.microsoft.com/office/drawing/2014/main" id="{42B7EB93-BEED-4941-AFB7-CE6F392E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989" y="2136970"/>
            <a:ext cx="1419225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7B537F4-C131-4985-8BC8-4F2DA56B612B}"/>
              </a:ext>
            </a:extLst>
          </p:cNvPr>
          <p:cNvGrpSpPr/>
          <p:nvPr/>
        </p:nvGrpSpPr>
        <p:grpSpPr>
          <a:xfrm>
            <a:off x="4098296" y="2529406"/>
            <a:ext cx="3995408" cy="1850026"/>
            <a:chOff x="4945048" y="2896065"/>
            <a:chExt cx="2301904" cy="1065869"/>
          </a:xfrm>
        </p:grpSpPr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8CA8BB9A-4B84-154B-A7D0-6E087DA04F49}"/>
                </a:ext>
              </a:extLst>
            </p:cNvPr>
            <p:cNvSpPr txBox="1"/>
            <p:nvPr/>
          </p:nvSpPr>
          <p:spPr>
            <a:xfrm>
              <a:off x="4945048" y="3654157"/>
              <a:ext cx="23019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dirty="0"/>
                <a:t>AWS Amplify</a:t>
              </a:r>
            </a:p>
          </p:txBody>
        </p:sp>
        <p:pic>
          <p:nvPicPr>
            <p:cNvPr id="9" name="Graphic 26">
              <a:extLst>
                <a:ext uri="{FF2B5EF4-FFF2-40B4-BE49-F238E27FC236}">
                  <a16:creationId xmlns:a16="http://schemas.microsoft.com/office/drawing/2014/main" id="{77BDB3A6-809A-4C4A-B532-A364BCB0B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40400" y="2896065"/>
              <a:ext cx="711200" cy="7112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2549884-DAD8-4BC4-B695-4C6F047473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557" y="2571984"/>
            <a:ext cx="3688088" cy="12740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200D65-3729-4D70-A2D7-E9EAB4661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1550" y="2825824"/>
            <a:ext cx="2628900" cy="685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B34368E-7E24-4A59-B67D-C122093CC175}"/>
              </a:ext>
            </a:extLst>
          </p:cNvPr>
          <p:cNvSpPr txBox="1"/>
          <p:nvPr/>
        </p:nvSpPr>
        <p:spPr>
          <a:xfrm>
            <a:off x="4840592" y="2791065"/>
            <a:ext cx="2510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AWS CDK</a:t>
            </a:r>
          </a:p>
        </p:txBody>
      </p:sp>
    </p:spTree>
    <p:extLst>
      <p:ext uri="{BB962C8B-B14F-4D97-AF65-F5344CB8AC3E}">
        <p14:creationId xmlns:p14="http://schemas.microsoft.com/office/powerpoint/2010/main" val="190720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3 0.2761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1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3.7037E-6 L -0.37227 -0.078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0" y="-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00586 0.3090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" y="15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07407E-6 L 0.30768 0.3673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78" y="18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0.32773 0.00162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7976</TotalTime>
  <Words>401</Words>
  <Application>Microsoft Office PowerPoint</Application>
  <PresentationFormat>Widescreen</PresentationFormat>
  <Paragraphs>163</Paragraphs>
  <Slides>24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Candara</vt:lpstr>
      <vt:lpstr>Office Theme</vt:lpstr>
      <vt:lpstr>PowerPoint Presentation</vt:lpstr>
      <vt:lpstr>AWS CDK</vt:lpstr>
      <vt:lpstr>Who am I</vt:lpstr>
      <vt:lpstr>Quick Audience Check</vt:lpstr>
      <vt:lpstr>What is IaC </vt:lpstr>
      <vt:lpstr>Why we use IaC</vt:lpstr>
      <vt:lpstr>SDLC of an Application</vt:lpstr>
      <vt:lpstr>SDLC of IaC</vt:lpstr>
      <vt:lpstr>AWS &amp; IaC Options </vt:lpstr>
      <vt:lpstr>CloudFormation</vt:lpstr>
      <vt:lpstr>Glossary</vt:lpstr>
      <vt:lpstr>SDLC of IaC</vt:lpstr>
      <vt:lpstr>App Dev Cycle</vt:lpstr>
      <vt:lpstr>Developing IaC</vt:lpstr>
      <vt:lpstr>The Cost of Wrong</vt:lpstr>
      <vt:lpstr>IaC with Unit Tests</vt:lpstr>
      <vt:lpstr>What we lose with no unit testing</vt:lpstr>
      <vt:lpstr>When it’s wrong</vt:lpstr>
      <vt:lpstr>How’d this happen?</vt:lpstr>
      <vt:lpstr>AWS &amp; IaC Testing Options </vt:lpstr>
      <vt:lpstr>Example</vt:lpstr>
      <vt:lpstr>Show me the code!</vt:lpstr>
      <vt:lpstr>Conclusion 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AWS CDK</dc:title>
  <dc:creator>Matthew Bonig</dc:creator>
  <cp:lastModifiedBy>Matthew Bonig</cp:lastModifiedBy>
  <cp:revision>55</cp:revision>
  <dcterms:created xsi:type="dcterms:W3CDTF">2019-04-24T16:36:53Z</dcterms:created>
  <dcterms:modified xsi:type="dcterms:W3CDTF">2019-06-01T14:24:45Z</dcterms:modified>
</cp:coreProperties>
</file>